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EA7_98669616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9" r:id="rId5"/>
    <p:sldId id="256" r:id="rId6"/>
    <p:sldId id="3720" r:id="rId7"/>
    <p:sldId id="3758" r:id="rId8"/>
    <p:sldId id="3753" r:id="rId9"/>
    <p:sldId id="3759" r:id="rId10"/>
    <p:sldId id="3751" r:id="rId11"/>
    <p:sldId id="3771" r:id="rId12"/>
    <p:sldId id="3773" r:id="rId13"/>
    <p:sldId id="3772" r:id="rId14"/>
    <p:sldId id="262" r:id="rId15"/>
    <p:sldId id="3769" r:id="rId16"/>
    <p:sldId id="37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pos="7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35AE6F-171F-860B-B906-6B602645BB57}" name="Lauren Kim" initials="LK" userId="S::lkim@hraadvisors.com::a66f03bb-5b7b-48af-a925-2378fa30030e" providerId="AD"/>
  <p188:author id="{86A74F8D-348E-5E09-CF45-E5DD716D37EA}" name="Judith Taylor" initials="JT" userId="S::jtaylor@hraadvisors.com::9c959726-a51a-4804-8310-2d9d6703840e" providerId="AD"/>
  <p188:author id="{CC094DE8-20D1-9793-660B-BC39AED1F341}" name="Guest User" initials="GU" userId="S::urn:spo:anon#22bad67a41166b828e0ac755ef749c5ed03bfd2f1fd58f1a898a50aac5dc1cb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279"/>
    <a:srgbClr val="C4702A"/>
    <a:srgbClr val="AA7AB1"/>
    <a:srgbClr val="E7C78E"/>
    <a:srgbClr val="77AFE0"/>
    <a:srgbClr val="9F2728"/>
    <a:srgbClr val="0A0A0A"/>
    <a:srgbClr val="7B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84265-6670-9CFB-005E-9593A4A7E85D}" v="1290" dt="2023-04-21T20:13:30.975"/>
    <p1510:client id="{F1725AE3-16C0-4C68-A212-BD272A70F6C3}" v="36" dt="2023-04-19T17:25:24.812"/>
    <p1510:client id="{FD00ECE8-F013-4112-A271-D3054B66720A}" v="37" dt="2023-04-19T16:08:22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424"/>
        <p:guide pos="3864"/>
        <p:guide pos="408"/>
        <p:guide pos="729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Gaby" userId="31eebe14-42e8-4dd8-9077-b476efeb699e" providerId="ADAL" clId="{F1725AE3-16C0-4C68-A212-BD272A70F6C3}"/>
    <pc:docChg chg="modSld">
      <pc:chgData name="Lydia Gaby" userId="31eebe14-42e8-4dd8-9077-b476efeb699e" providerId="ADAL" clId="{F1725AE3-16C0-4C68-A212-BD272A70F6C3}" dt="2023-04-19T17:25:24.812" v="35" actId="20577"/>
      <pc:docMkLst>
        <pc:docMk/>
      </pc:docMkLst>
      <pc:sldChg chg="modSp mod">
        <pc:chgData name="Lydia Gaby" userId="31eebe14-42e8-4dd8-9077-b476efeb699e" providerId="ADAL" clId="{F1725AE3-16C0-4C68-A212-BD272A70F6C3}" dt="2023-04-19T17:03:34.178" v="0" actId="18131"/>
        <pc:sldMkLst>
          <pc:docMk/>
          <pc:sldMk cId="4046894545" sldId="259"/>
        </pc:sldMkLst>
        <pc:picChg chg="mod modCrop">
          <ac:chgData name="Lydia Gaby" userId="31eebe14-42e8-4dd8-9077-b476efeb699e" providerId="ADAL" clId="{F1725AE3-16C0-4C68-A212-BD272A70F6C3}" dt="2023-04-19T17:03:34.178" v="0" actId="18131"/>
          <ac:picMkLst>
            <pc:docMk/>
            <pc:sldMk cId="4046894545" sldId="259"/>
            <ac:picMk id="3" creationId="{79C44A02-DC34-4CB8-86FB-1FB2580C92BE}"/>
          </ac:picMkLst>
        </pc:picChg>
      </pc:sldChg>
      <pc:sldChg chg="modSp mod">
        <pc:chgData name="Lydia Gaby" userId="31eebe14-42e8-4dd8-9077-b476efeb699e" providerId="ADAL" clId="{F1725AE3-16C0-4C68-A212-BD272A70F6C3}" dt="2023-04-19T17:25:24.812" v="35" actId="20577"/>
        <pc:sldMkLst>
          <pc:docMk/>
          <pc:sldMk cId="2556859926" sldId="3751"/>
        </pc:sldMkLst>
        <pc:graphicFrameChg chg="modGraphic">
          <ac:chgData name="Lydia Gaby" userId="31eebe14-42e8-4dd8-9077-b476efeb699e" providerId="ADAL" clId="{F1725AE3-16C0-4C68-A212-BD272A70F6C3}" dt="2023-04-19T17:25:24.812" v="35" actId="20577"/>
          <ac:graphicFrameMkLst>
            <pc:docMk/>
            <pc:sldMk cId="2556859926" sldId="3751"/>
            <ac:graphicFrameMk id="13" creationId="{70CD59A6-FF51-3A0C-64ED-D9357A86CE8F}"/>
          </ac:graphicFrameMkLst>
        </pc:graphicFrameChg>
      </pc:sldChg>
      <pc:sldChg chg="modSp mod">
        <pc:chgData name="Lydia Gaby" userId="31eebe14-42e8-4dd8-9077-b476efeb699e" providerId="ADAL" clId="{F1725AE3-16C0-4C68-A212-BD272A70F6C3}" dt="2023-04-19T17:07:57.756" v="1" actId="1076"/>
        <pc:sldMkLst>
          <pc:docMk/>
          <pc:sldMk cId="2386294240" sldId="3753"/>
        </pc:sldMkLst>
        <pc:picChg chg="mod">
          <ac:chgData name="Lydia Gaby" userId="31eebe14-42e8-4dd8-9077-b476efeb699e" providerId="ADAL" clId="{F1725AE3-16C0-4C68-A212-BD272A70F6C3}" dt="2023-04-19T17:07:57.756" v="1" actId="1076"/>
          <ac:picMkLst>
            <pc:docMk/>
            <pc:sldMk cId="2386294240" sldId="3753"/>
            <ac:picMk id="15" creationId="{7A5389DD-25AB-BFC1-6BF0-7F1D58FC31DF}"/>
          </ac:picMkLst>
        </pc:picChg>
      </pc:sldChg>
    </pc:docChg>
  </pc:docChgLst>
  <pc:docChgLst>
    <pc:chgData name="Guest User" userId="S::urn:spo:anon#22bad67a41166b828e0ac755ef749c5ed03bfd2f1fd58f1a898a50aac5dc1cb1::" providerId="AD" clId="Web-{89384265-6670-9CFB-005E-9593A4A7E85D}"/>
    <pc:docChg chg="mod modSld">
      <pc:chgData name="Guest User" userId="S::urn:spo:anon#22bad67a41166b828e0ac755ef749c5ed03bfd2f1fd58f1a898a50aac5dc1cb1::" providerId="AD" clId="Web-{89384265-6670-9CFB-005E-9593A4A7E85D}" dt="2023-04-21T20:13:30.975" v="1372"/>
      <pc:docMkLst>
        <pc:docMk/>
      </pc:docMkLst>
      <pc:sldChg chg="modSp addCm modCm">
        <pc:chgData name="Guest User" userId="S::urn:spo:anon#22bad67a41166b828e0ac755ef749c5ed03bfd2f1fd58f1a898a50aac5dc1cb1::" providerId="AD" clId="Web-{89384265-6670-9CFB-005E-9593A4A7E85D}" dt="2023-04-21T20:13:30.975" v="1372"/>
        <pc:sldMkLst>
          <pc:docMk/>
          <pc:sldMk cId="2556859926" sldId="3751"/>
        </pc:sldMkLst>
        <pc:graphicFrameChg chg="mod modGraphic">
          <ac:chgData name="Guest User" userId="S::urn:spo:anon#22bad67a41166b828e0ac755ef749c5ed03bfd2f1fd58f1a898a50aac5dc1cb1::" providerId="AD" clId="Web-{89384265-6670-9CFB-005E-9593A4A7E85D}" dt="2023-04-21T20:11:54.343" v="1371"/>
          <ac:graphicFrameMkLst>
            <pc:docMk/>
            <pc:sldMk cId="2556859926" sldId="3751"/>
            <ac:graphicFrameMk id="13" creationId="{70CD59A6-FF51-3A0C-64ED-D9357A86CE8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S::urn:spo:anon#22bad67a41166b828e0ac755ef749c5ed03bfd2f1fd58f1a898a50aac5dc1cb1::" providerId="AD" clId="Web-{89384265-6670-9CFB-005E-9593A4A7E85D}" dt="2023-04-21T18:12:45.294" v="7"/>
              <pc2:cmMkLst xmlns:pc2="http://schemas.microsoft.com/office/powerpoint/2019/9/main/command">
                <pc:docMk/>
                <pc:sldMk cId="2556859926" sldId="3751"/>
                <pc2:cmMk id="{B347AD0E-E3A3-4110-90E5-3346A1D4F9A3}"/>
              </pc2:cmMkLst>
            </pc226:cmChg>
            <pc226:cmChg xmlns:pc226="http://schemas.microsoft.com/office/powerpoint/2022/06/main/command" chg="add mod">
              <pc226:chgData name="Guest User" userId="S::urn:spo:anon#22bad67a41166b828e0ac755ef749c5ed03bfd2f1fd58f1a898a50aac5dc1cb1::" providerId="AD" clId="Web-{89384265-6670-9CFB-005E-9593A4A7E85D}" dt="2023-04-21T18:39:44.541" v="197"/>
              <pc2:cmMkLst xmlns:pc2="http://schemas.microsoft.com/office/powerpoint/2019/9/main/command">
                <pc:docMk/>
                <pc:sldMk cId="2556859926" sldId="3751"/>
                <pc2:cmMk id="{5631F714-E4DF-4D30-AFAD-CB977B6865A2}"/>
              </pc2:cmMkLst>
            </pc226:cmChg>
            <pc226:cmChg xmlns:pc226="http://schemas.microsoft.com/office/powerpoint/2022/06/main/command" chg="add mod">
              <pc226:chgData name="Guest User" userId="S::urn:spo:anon#22bad67a41166b828e0ac755ef749c5ed03bfd2f1fd58f1a898a50aac5dc1cb1::" providerId="AD" clId="Web-{89384265-6670-9CFB-005E-9593A4A7E85D}" dt="2023-04-21T20:11:54.327" v="1370"/>
              <pc2:cmMkLst xmlns:pc2="http://schemas.microsoft.com/office/powerpoint/2019/9/main/command">
                <pc:docMk/>
                <pc:sldMk cId="2556859926" sldId="3751"/>
                <pc2:cmMk id="{E85E5D17-DF2E-4267-8795-D1E99587A523}"/>
              </pc2:cmMkLst>
            </pc226:cmChg>
            <pc226:cmChg xmlns:pc226="http://schemas.microsoft.com/office/powerpoint/2022/06/main/command" chg="add mod">
              <pc226:chgData name="Guest User" userId="S::urn:spo:anon#22bad67a41166b828e0ac755ef749c5ed03bfd2f1fd58f1a898a50aac5dc1cb1::" providerId="AD" clId="Web-{89384265-6670-9CFB-005E-9593A4A7E85D}" dt="2023-04-21T20:11:54.327" v="1370"/>
              <pc2:cmMkLst xmlns:pc2="http://schemas.microsoft.com/office/powerpoint/2019/9/main/command">
                <pc:docMk/>
                <pc:sldMk cId="2556859926" sldId="3751"/>
                <pc2:cmMk id="{7920555E-9901-45A7-BCC8-B717413F88BA}"/>
              </pc2:cmMkLst>
            </pc226:cmChg>
            <pc226:cmChg xmlns:pc226="http://schemas.microsoft.com/office/powerpoint/2022/06/main/command" chg="add">
              <pc226:chgData name="Guest User" userId="S::urn:spo:anon#22bad67a41166b828e0ac755ef749c5ed03bfd2f1fd58f1a898a50aac5dc1cb1::" providerId="AD" clId="Web-{89384265-6670-9CFB-005E-9593A4A7E85D}" dt="2023-04-21T20:13:30.975" v="1372"/>
              <pc2:cmMkLst xmlns:pc2="http://schemas.microsoft.com/office/powerpoint/2019/9/main/command">
                <pc:docMk/>
                <pc:sldMk cId="2556859926" sldId="3751"/>
                <pc2:cmMk id="{C47C27B5-051A-4A2C-B302-9B2889FE05DA}"/>
              </pc2:cmMkLst>
              <pc226:cmRplyChg chg="add">
                <pc226:chgData name="Guest User" userId="S::urn:spo:anon#22bad67a41166b828e0ac755ef749c5ed03bfd2f1fd58f1a898a50aac5dc1cb1::" providerId="AD" clId="Web-{89384265-6670-9CFB-005E-9593A4A7E85D}" dt="2023-04-21T20:13:30.975" v="1372"/>
                <pc2:cmRplyMkLst xmlns:pc2="http://schemas.microsoft.com/office/powerpoint/2019/9/main/command">
                  <pc:docMk/>
                  <pc:sldMk cId="2556859926" sldId="3751"/>
                  <pc2:cmMk id="{C47C27B5-051A-4A2C-B302-9B2889FE05DA}"/>
                  <pc2:cmRplyMk id="{BBF7816C-5B68-4CD2-8D88-BFD2C9B1B2C8}"/>
                </pc2:cmRplyMkLst>
              </pc226:cmRplyChg>
            </pc226:cmChg>
            <pc226:cmChg xmlns:pc226="http://schemas.microsoft.com/office/powerpoint/2022/06/main/command" chg="add mod">
              <pc226:chgData name="Guest User" userId="S::urn:spo:anon#22bad67a41166b828e0ac755ef749c5ed03bfd2f1fd58f1a898a50aac5dc1cb1::" providerId="AD" clId="Web-{89384265-6670-9CFB-005E-9593A4A7E85D}" dt="2023-04-21T18:16:46.818" v="11"/>
              <pc2:cmMkLst xmlns:pc2="http://schemas.microsoft.com/office/powerpoint/2019/9/main/command">
                <pc:docMk/>
                <pc:sldMk cId="2556859926" sldId="3751"/>
                <pc2:cmMk id="{2E0504DE-B4A1-4D53-AC07-CDD9E5C4D7C4}"/>
              </pc2:cmMkLst>
            </pc226:cmChg>
          </p:ext>
        </pc:extLst>
      </pc:sldChg>
      <pc:sldChg chg="modSp">
        <pc:chgData name="Guest User" userId="S::urn:spo:anon#22bad67a41166b828e0ac755ef749c5ed03bfd2f1fd58f1a898a50aac5dc1cb1::" providerId="AD" clId="Web-{89384265-6670-9CFB-005E-9593A4A7E85D}" dt="2023-04-21T19:55:07.205" v="763"/>
        <pc:sldMkLst>
          <pc:docMk/>
          <pc:sldMk cId="4218178893" sldId="3771"/>
        </pc:sldMkLst>
        <pc:graphicFrameChg chg="mod modGraphic">
          <ac:chgData name="Guest User" userId="S::urn:spo:anon#22bad67a41166b828e0ac755ef749c5ed03bfd2f1fd58f1a898a50aac5dc1cb1::" providerId="AD" clId="Web-{89384265-6670-9CFB-005E-9593A4A7E85D}" dt="2023-04-21T19:55:07.205" v="763"/>
          <ac:graphicFrameMkLst>
            <pc:docMk/>
            <pc:sldMk cId="4218178893" sldId="3771"/>
            <ac:graphicFrameMk id="13" creationId="{70CD59A6-FF51-3A0C-64ED-D9357A86CE8F}"/>
          </ac:graphicFrameMkLst>
        </pc:graphicFrameChg>
      </pc:sldChg>
      <pc:sldChg chg="modSp">
        <pc:chgData name="Guest User" userId="S::urn:spo:anon#22bad67a41166b828e0ac755ef749c5ed03bfd2f1fd58f1a898a50aac5dc1cb1::" providerId="AD" clId="Web-{89384265-6670-9CFB-005E-9593A4A7E85D}" dt="2023-04-21T20:11:29.388" v="1289"/>
        <pc:sldMkLst>
          <pc:docMk/>
          <pc:sldMk cId="1939611916" sldId="3772"/>
        </pc:sldMkLst>
        <pc:graphicFrameChg chg="mod modGraphic">
          <ac:chgData name="Guest User" userId="S::urn:spo:anon#22bad67a41166b828e0ac755ef749c5ed03bfd2f1fd58f1a898a50aac5dc1cb1::" providerId="AD" clId="Web-{89384265-6670-9CFB-005E-9593A4A7E85D}" dt="2023-04-21T20:11:29.388" v="1289"/>
          <ac:graphicFrameMkLst>
            <pc:docMk/>
            <pc:sldMk cId="1939611916" sldId="3772"/>
            <ac:graphicFrameMk id="13" creationId="{70CD59A6-FF51-3A0C-64ED-D9357A86CE8F}"/>
          </ac:graphicFrameMkLst>
        </pc:graphicFrameChg>
      </pc:sldChg>
      <pc:sldChg chg="modSp">
        <pc:chgData name="Guest User" userId="S::urn:spo:anon#22bad67a41166b828e0ac755ef749c5ed03bfd2f1fd58f1a898a50aac5dc1cb1::" providerId="AD" clId="Web-{89384265-6670-9CFB-005E-9593A4A7E85D}" dt="2023-04-21T20:10:45.463" v="1105"/>
        <pc:sldMkLst>
          <pc:docMk/>
          <pc:sldMk cId="209254210" sldId="3773"/>
        </pc:sldMkLst>
        <pc:graphicFrameChg chg="mod modGraphic">
          <ac:chgData name="Guest User" userId="S::urn:spo:anon#22bad67a41166b828e0ac755ef749c5ed03bfd2f1fd58f1a898a50aac5dc1cb1::" providerId="AD" clId="Web-{89384265-6670-9CFB-005E-9593A4A7E85D}" dt="2023-04-21T20:10:45.463" v="1105"/>
          <ac:graphicFrameMkLst>
            <pc:docMk/>
            <pc:sldMk cId="209254210" sldId="3773"/>
            <ac:graphicFrameMk id="13" creationId="{70CD59A6-FF51-3A0C-64ED-D9357A86CE8F}"/>
          </ac:graphicFrameMkLst>
        </pc:graphicFrameChg>
      </pc:sldChg>
    </pc:docChg>
  </pc:docChgLst>
</pc:chgInfo>
</file>

<file path=ppt/comments/modernComment_EA7_986696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0504DE-B4A1-4D53-AC07-CDD9E5C4D7C4}" authorId="{CC094DE8-20D1-9793-660B-BC39AED1F341}" created="2023-04-21T18:10:24.7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6859926" sldId="3751"/>
      <ac:graphicFrameMk id="13" creationId="{70CD59A6-FF51-3A0C-64ED-D9357A86CE8F}"/>
      <ac:tblMk/>
      <ac:tcMk rowId="713714042" colId="2858597004"/>
      <ac:txMk cp="253" len="32">
        <ac:context len="286" hash="3833203506"/>
      </ac:txMk>
    </ac:txMkLst>
    <p188:pos x="3466170" y="5594195"/>
    <p188:txBody>
      <a:bodyPr/>
      <a:lstStyle/>
      <a:p>
        <a:r>
          <a:rPr lang="en-US"/>
          <a:t>MJD: yes, a good, but also potentially challenging quick win. The challenge might be getting all perspectives represented in a comprehensive advocacy agenda, but I don't think it is so polarizing that we couldn't get this accomplished relatively quickly. Also, it might help to start thinking about who could be point on managing this action bc I think it would take some facilitation, writing, political strategy and organizing skills. </a:t>
        </a:r>
      </a:p>
    </p188:txBody>
  </p188:cm>
  <p188:cm id="{B347AD0E-E3A3-4110-90E5-3346A1D4F9A3}" authorId="{CC094DE8-20D1-9793-660B-BC39AED1F341}" created="2023-04-21T18:11:56.15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6859926" sldId="3751"/>
      <ac:graphicFrameMk id="13" creationId="{70CD59A6-FF51-3A0C-64ED-D9357A86CE8F}"/>
      <ac:tblMk/>
      <ac:tcMk rowId="713714042" colId="312850912"/>
      <ac:txMk cp="44" len="78">
        <ac:context len="357" hash="2429026106"/>
      </ac:txMk>
    </ac:txMkLst>
    <p188:pos x="1431073" y="2388219"/>
    <p188:txBody>
      <a:bodyPr/>
      <a:lstStyle/>
      <a:p>
        <a:r>
          <a:rPr lang="en-US"/>
          <a:t>MJD: yes and the promotion piece speaks to the communication needs that Katy has raised. Can we organize a set of comms channels that can uplift the existing programs a resources associated with Live, Work, Shop and Experience? </a:t>
        </a:r>
      </a:p>
    </p188:txBody>
  </p188:cm>
  <p188:cm id="{C47C27B5-051A-4A2C-B302-9B2889FE05DA}" authorId="{CC094DE8-20D1-9793-660B-BC39AED1F341}" created="2023-04-21T18:13:27.9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6859926" sldId="3751"/>
      <ac:graphicFrameMk id="13" creationId="{70CD59A6-FF51-3A0C-64ED-D9357A86CE8F}"/>
      <ac:tblMk/>
      <ac:tcMk rowId="713714042" colId="312850912"/>
      <ac:txMk cp="124" len="164">
        <ac:context len="357" hash="2429026106"/>
      </ac:txMk>
    </ac:txMkLst>
    <p188:pos x="817756" y="4739268"/>
    <p188:replyLst>
      <p188:reply id="{BBF7816C-5B68-4CD2-8D88-BFD2C9B1B2C8}" authorId="{CC094DE8-20D1-9793-660B-BC39AED1F341}" created="2023-04-21T20:13:30.975">
        <p188:txBody>
          <a:bodyPr/>
          <a:lstStyle/>
          <a:p>
            <a:r>
              <a:rPr lang="en-US"/>
              <a:t>easy win should be submitting 311 cases too</a:t>
            </a:r>
          </a:p>
        </p188:txBody>
      </p188:reply>
    </p188:replyLst>
    <p188:txBody>
      <a:bodyPr/>
      <a:lstStyle/>
      <a:p>
        <a:r>
          <a:rPr lang="en-US"/>
          <a:t>MJD: this is a work in progress. Can one single resource guide suffice to cover City/others resources related to Live, Work, Shop and Experience? </a:t>
        </a:r>
      </a:p>
    </p188:txBody>
  </p188:cm>
  <p188:cm id="{5631F714-E4DF-4D30-AFAD-CB977B6865A2}" authorId="{CC094DE8-20D1-9793-660B-BC39AED1F341}" created="2023-04-21T18:14:25.0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6859926" sldId="3751"/>
      <ac:graphicFrameMk id="13" creationId="{70CD59A6-FF51-3A0C-64ED-D9357A86CE8F}"/>
      <ac:tblMk/>
      <ac:tcMk rowId="713714042" colId="312850912"/>
      <ac:txMk cp="290" len="65">
        <ac:context len="357" hash="2429026106"/>
      </ac:txMk>
    </ac:txMkLst>
    <p188:pos x="1068658" y="5807926"/>
    <p188:txBody>
      <a:bodyPr/>
      <a:lstStyle/>
      <a:p>
        <a:r>
          <a:rPr lang="en-US"/>
          <a:t>MJD: Who would be point to collect input and communicate it to partners? </a:t>
        </a:r>
      </a:p>
    </p188:txBody>
  </p188:cm>
  <p188:cm id="{7920555E-9901-45A7-BCC8-B717413F88BA}" authorId="{CC094DE8-20D1-9793-660B-BC39AED1F341}" created="2023-04-21T18:18:07.9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6859926" sldId="3751"/>
      <ac:graphicFrameMk id="13" creationId="{70CD59A6-FF51-3A0C-64ED-D9357A86CE8F}"/>
      <ac:tblMk/>
      <ac:tcMk rowId="713714042" colId="3817488852"/>
      <ac:txMk cp="311" len="58">
        <ac:context len="370" hash="1065940804"/>
      </ac:txMk>
    </ac:txMkLst>
    <p188:pos x="5965902" y="4953000"/>
    <p188:txBody>
      <a:bodyPr/>
      <a:lstStyle/>
      <a:p>
        <a:r>
          <a:rPr lang="en-US"/>
          <a:t>MJD: suggestion to consider moving this to Work section since Chase is focused on business banking</a:t>
        </a:r>
      </a:p>
    </p188:txBody>
  </p188:cm>
  <p188:cm id="{E85E5D17-DF2E-4267-8795-D1E99587A523}" authorId="{CC094DE8-20D1-9793-660B-BC39AED1F341}" created="2023-04-21T18:24:05.2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6859926" sldId="3751"/>
      <ac:graphicFrameMk id="13" creationId="{70CD59A6-FF51-3A0C-64ED-D9357A86CE8F}"/>
      <ac:tblMk/>
      <ac:tcMk rowId="713714042" colId="3817488852"/>
      <ac:txMk cp="105" len="47">
        <ac:context len="370" hash="1065940804"/>
      </ac:txMk>
    </ac:txMkLst>
    <p188:pos x="6337609" y="3029414"/>
    <p188:txBody>
      <a:bodyPr/>
      <a:lstStyle/>
      <a:p>
        <a:r>
          <a:rPr lang="en-US"/>
          <a:t>MJD: How do we decipher between existing funding resource like SHRA's home repair program and a pilot initiative by Code? Do they both live here and the resources guide?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C74B-0494-4B74-BA76-F12455E1AED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71830-1F4B-4C49-817F-BF49ED9F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to MAN: There may be more action ideas that we need the Cas to support fleshing out that come from the community via the questionnaires, events, past planning processes,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71830-1F4B-4C49-817F-BF49ED9F7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5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to MAN: There may be more action ideas that we need the Cas to support fleshing out that come from the community via the questionnaires, events, past planning processes,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71830-1F4B-4C49-817F-BF49ED9F7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8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DD95-73EE-41DF-86BE-1D4E27AB619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9E07-5CE4-4199-BA63-F34D40B3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EA7_986696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44A02-DC34-4CB8-86FB-1FB2580C9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1"/>
          <a:stretch/>
        </p:blipFill>
        <p:spPr>
          <a:xfrm>
            <a:off x="0" y="327385"/>
            <a:ext cx="12191009" cy="3507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DA956-EEF3-7F62-93AD-71AC867183C2}"/>
              </a:ext>
            </a:extLst>
          </p:cNvPr>
          <p:cNvSpPr txBox="1"/>
          <p:nvPr/>
        </p:nvSpPr>
        <p:spPr>
          <a:xfrm>
            <a:off x="729916" y="4138559"/>
            <a:ext cx="10852484" cy="23391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600" b="1">
                <a:solidFill>
                  <a:srgbClr val="76B0E0"/>
                </a:solidFill>
                <a:latin typeface="Roboto Condensed"/>
                <a:ea typeface="Roboto Condensed"/>
                <a:cs typeface="Open Sans"/>
              </a:rPr>
              <a:t>PLANNING FOR ACTION: </a:t>
            </a:r>
          </a:p>
          <a:p>
            <a:r>
              <a:rPr lang="en-US" sz="4600" b="1">
                <a:solidFill>
                  <a:srgbClr val="76B0E0"/>
                </a:solidFill>
                <a:latin typeface="Roboto Condensed"/>
                <a:ea typeface="Roboto Condensed"/>
                <a:cs typeface="Open Sans"/>
              </a:rPr>
              <a:t>DRAFT ACTIONS LIST FOR REVIEW</a:t>
            </a:r>
          </a:p>
          <a:p>
            <a:endParaRPr lang="en-US">
              <a:latin typeface="Franklin Gothic Book" panose="020B0503020102020204" pitchFamily="34" charset="0"/>
              <a:ea typeface="Roboto Condensed"/>
              <a:cs typeface="Open Sans"/>
            </a:endParaRPr>
          </a:p>
          <a:p>
            <a:r>
              <a:rPr lang="en-US">
                <a:latin typeface="Franklin Gothic Book" panose="020B0503020102020204" pitchFamily="34" charset="0"/>
                <a:ea typeface="Roboto Condensed"/>
                <a:cs typeface="Open Sans"/>
              </a:rPr>
              <a:t>CAC Meeting</a:t>
            </a:r>
          </a:p>
          <a:p>
            <a:r>
              <a:rPr lang="en-US">
                <a:latin typeface="Franklin Gothic Book" panose="020B0503020102020204" pitchFamily="34" charset="0"/>
                <a:ea typeface="Roboto Condensed"/>
                <a:cs typeface="Open Sans"/>
              </a:rPr>
              <a:t>April 2023</a:t>
            </a:r>
            <a:endParaRPr lang="en-US">
              <a:latin typeface="Franklin Gothic Book" panose="020B0503020102020204" pitchFamily="34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3977B8-C7DE-B599-3A1B-6AB2560CD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9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F2044E-1B01-0EF1-6D2B-BA69DF509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0CD59A6-FF51-3A0C-64ED-D9357A86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57037"/>
              </p:ext>
            </p:extLst>
          </p:nvPr>
        </p:nvGraphicFramePr>
        <p:xfrm>
          <a:off x="3186243" y="108419"/>
          <a:ext cx="866108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272">
                  <a:extLst>
                    <a:ext uri="{9D8B030D-6E8A-4147-A177-3AD203B41FA5}">
                      <a16:colId xmlns:a16="http://schemas.microsoft.com/office/drawing/2014/main" val="31285091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858597004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381748885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086295398"/>
                    </a:ext>
                  </a:extLst>
                </a:gridCol>
              </a:tblGrid>
              <a:tr h="47696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First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Rationale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Existing Momentum + Partners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Later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9850"/>
                  </a:ext>
                </a:extLst>
              </a:tr>
              <a:tr h="53869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community-led effort to advocate for and directly maintain clean and safe streets (litter, graffiti, lighting, illegal dumping, animal control,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Invest in lighting along the boulevard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or advocate for youth programming and accessible, welcoming spaces for youth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Taking action in this way will bring together residents and partners to make improvements to the corridor will create visible improvements, and instill community pride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Having completed this, the community will be prepared to identify if further direct action is needed.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 clean and safe community team could be a quick win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City of Sacramento Public Work Transportation is working on a Safe Streets Grant and a Reinvesting Communities grant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Alleyway improvement and activation is underway in the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Dixieanne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 neighborhood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Del Paso Partnership maintenance and security contractors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City submitted EPA grant for assessment and  visioning for Marysville/Grant intersection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safe street crossings initiative through signage, education, tactical and traffic calming interventions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Advocate for resident-friendly community safety and monitoring / policing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Identify a CBO to serve as an advocate, promoter, and liaison for ongoing planning processes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Rethink gathering spots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fund to pay for event fees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Fundraise to reopen and maintain historic assets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1404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E2E4405-4DD5-946D-F366-76D758F6DC6B}"/>
              </a:ext>
            </a:extLst>
          </p:cNvPr>
          <p:cNvSpPr/>
          <p:nvPr/>
        </p:nvSpPr>
        <p:spPr>
          <a:xfrm>
            <a:off x="344669" y="1807857"/>
            <a:ext cx="2398531" cy="2758085"/>
          </a:xfrm>
          <a:prstGeom prst="rect">
            <a:avLst/>
          </a:prstGeom>
          <a:solidFill>
            <a:srgbClr val="7BB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inviting spaces and experiences where residents, workers, businesses and visitors can gather.</a:t>
            </a:r>
            <a:endParaRPr lang="en-US" sz="1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DBDC3D-404A-6A03-3A7E-03B1B9AB5147}"/>
              </a:ext>
            </a:extLst>
          </p:cNvPr>
          <p:cNvGrpSpPr/>
          <p:nvPr/>
        </p:nvGrpSpPr>
        <p:grpSpPr>
          <a:xfrm>
            <a:off x="344669" y="108419"/>
            <a:ext cx="1531244" cy="1355826"/>
            <a:chOff x="361950" y="7683054"/>
            <a:chExt cx="1531244" cy="135582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7A0A63C-004F-88E6-FB15-2EA5AEFE0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44" y="7683054"/>
              <a:ext cx="668360" cy="668360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07265B6-6700-A9E4-70AE-EB371587FF9B}"/>
                </a:ext>
              </a:extLst>
            </p:cNvPr>
            <p:cNvSpPr txBox="1"/>
            <p:nvPr/>
          </p:nvSpPr>
          <p:spPr>
            <a:xfrm>
              <a:off x="361950" y="8477188"/>
              <a:ext cx="1531244" cy="561692"/>
            </a:xfrm>
            <a:prstGeom prst="rect">
              <a:avLst/>
            </a:prstGeom>
            <a:solidFill>
              <a:srgbClr val="7BB279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sz="800" b="1" spc="165">
                <a:solidFill>
                  <a:schemeClr val="bg1"/>
                </a:solidFill>
                <a:latin typeface="Roboto Condensed"/>
                <a:cs typeface="Roboto Condensed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b="1" spc="165">
                  <a:solidFill>
                    <a:schemeClr val="bg1"/>
                  </a:solidFill>
                  <a:latin typeface="Roboto Condensed"/>
                  <a:cs typeface="Roboto Condensed"/>
                </a:rPr>
                <a:t>EXPERIENCE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sz="800" b="1" spc="165">
                <a:solidFill>
                  <a:schemeClr val="bg1"/>
                </a:solidFill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61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219976-B6B9-956F-95B2-7EC44C5F2439}"/>
              </a:ext>
            </a:extLst>
          </p:cNvPr>
          <p:cNvGrpSpPr/>
          <p:nvPr/>
        </p:nvGrpSpPr>
        <p:grpSpPr>
          <a:xfrm>
            <a:off x="-539235" y="6271"/>
            <a:ext cx="305426" cy="4730397"/>
            <a:chOff x="9541893" y="482091"/>
            <a:chExt cx="305426" cy="47303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8416A58-7306-8826-9C91-AFF7D7255F8C}"/>
                </a:ext>
              </a:extLst>
            </p:cNvPr>
            <p:cNvGrpSpPr/>
            <p:nvPr/>
          </p:nvGrpSpPr>
          <p:grpSpPr>
            <a:xfrm>
              <a:off x="9541893" y="482091"/>
              <a:ext cx="305426" cy="2582944"/>
              <a:chOff x="12742290" y="2684964"/>
              <a:chExt cx="181433" cy="172357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7AD85E8-07B2-32FD-EB25-F9718B96DBC0}"/>
                  </a:ext>
                </a:extLst>
              </p:cNvPr>
              <p:cNvSpPr/>
              <p:nvPr/>
            </p:nvSpPr>
            <p:spPr>
              <a:xfrm>
                <a:off x="12742293" y="2684964"/>
                <a:ext cx="181430" cy="199573"/>
              </a:xfrm>
              <a:prstGeom prst="ellipse">
                <a:avLst/>
              </a:prstGeom>
              <a:solidFill>
                <a:srgbClr val="7B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6AA94D-CED7-F7D3-D53E-432123F9E5B1}"/>
                  </a:ext>
                </a:extLst>
              </p:cNvPr>
              <p:cNvSpPr/>
              <p:nvPr/>
            </p:nvSpPr>
            <p:spPr>
              <a:xfrm>
                <a:off x="12742291" y="2938963"/>
                <a:ext cx="181430" cy="199573"/>
              </a:xfrm>
              <a:prstGeom prst="ellipse">
                <a:avLst/>
              </a:prstGeom>
              <a:solidFill>
                <a:srgbClr val="9F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A51D766-8595-0125-12EA-7CA02846FB3B}"/>
                  </a:ext>
                </a:extLst>
              </p:cNvPr>
              <p:cNvSpPr/>
              <p:nvPr/>
            </p:nvSpPr>
            <p:spPr>
              <a:xfrm>
                <a:off x="12742290" y="3183891"/>
                <a:ext cx="181430" cy="199573"/>
              </a:xfrm>
              <a:prstGeom prst="ellipse">
                <a:avLst/>
              </a:prstGeom>
              <a:solidFill>
                <a:srgbClr val="834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1E9BC07-9AB1-D845-726C-5EA67800282B}"/>
                  </a:ext>
                </a:extLst>
              </p:cNvPr>
              <p:cNvSpPr/>
              <p:nvPr/>
            </p:nvSpPr>
            <p:spPr>
              <a:xfrm>
                <a:off x="12742290" y="3456034"/>
                <a:ext cx="181430" cy="199573"/>
              </a:xfrm>
              <a:prstGeom prst="ellipse">
                <a:avLst/>
              </a:prstGeom>
              <a:solidFill>
                <a:srgbClr val="AA7A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7AB279"/>
                  </a:solidFill>
                  <a:ea typeface="Open Sans"/>
                  <a:cs typeface="Open San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ACF773-4925-E02F-990E-A7B38BF81958}"/>
                  </a:ext>
                </a:extLst>
              </p:cNvPr>
              <p:cNvSpPr/>
              <p:nvPr/>
            </p:nvSpPr>
            <p:spPr>
              <a:xfrm>
                <a:off x="12742290" y="3691891"/>
                <a:ext cx="181430" cy="199573"/>
              </a:xfrm>
              <a:prstGeom prst="ellipse">
                <a:avLst/>
              </a:prstGeom>
              <a:solidFill>
                <a:srgbClr val="0E1F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BB1EC2A-D23E-6C54-C790-F2A99DED99CD}"/>
                  </a:ext>
                </a:extLst>
              </p:cNvPr>
              <p:cNvSpPr/>
              <p:nvPr/>
            </p:nvSpPr>
            <p:spPr>
              <a:xfrm>
                <a:off x="12742291" y="3936819"/>
                <a:ext cx="181430" cy="199573"/>
              </a:xfrm>
              <a:prstGeom prst="ellipse">
                <a:avLst/>
              </a:prstGeom>
              <a:solidFill>
                <a:srgbClr val="2B3C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E38F5A1-AAB4-87E4-39F2-AE43D5EBAECB}"/>
                  </a:ext>
                </a:extLst>
              </p:cNvPr>
              <p:cNvSpPr/>
              <p:nvPr/>
            </p:nvSpPr>
            <p:spPr>
              <a:xfrm>
                <a:off x="12742291" y="4208963"/>
                <a:ext cx="181430" cy="199573"/>
              </a:xfrm>
              <a:prstGeom prst="ellipse">
                <a:avLst/>
              </a:prstGeom>
              <a:solidFill>
                <a:srgbClr val="77AF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694887B-27B2-9193-EB3E-B4B3657BF06C}"/>
                </a:ext>
              </a:extLst>
            </p:cNvPr>
            <p:cNvSpPr/>
            <p:nvPr/>
          </p:nvSpPr>
          <p:spPr>
            <a:xfrm>
              <a:off x="9541893" y="3140027"/>
              <a:ext cx="305421" cy="299080"/>
            </a:xfrm>
            <a:prstGeom prst="ellipse">
              <a:avLst/>
            </a:prstGeom>
            <a:solidFill>
              <a:srgbClr val="B4E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DB52A4-A310-909F-E0FA-633EBB13761C}"/>
                </a:ext>
              </a:extLst>
            </p:cNvPr>
            <p:cNvSpPr/>
            <p:nvPr/>
          </p:nvSpPr>
          <p:spPr>
            <a:xfrm>
              <a:off x="9541893" y="3486391"/>
              <a:ext cx="305421" cy="299080"/>
            </a:xfrm>
            <a:prstGeom prst="ellipse">
              <a:avLst/>
            </a:prstGeom>
            <a:solidFill>
              <a:srgbClr val="7BB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F7DC28-9E8D-5180-B4BA-04DC61C27CE8}"/>
                </a:ext>
              </a:extLst>
            </p:cNvPr>
            <p:cNvSpPr/>
            <p:nvPr/>
          </p:nvSpPr>
          <p:spPr>
            <a:xfrm>
              <a:off x="9541893" y="3860463"/>
              <a:ext cx="305421" cy="299080"/>
            </a:xfrm>
            <a:prstGeom prst="ellipse">
              <a:avLst/>
            </a:prstGeom>
            <a:solidFill>
              <a:srgbClr val="C0E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829EF8-4D2E-5C68-19C2-D3B4A7ECB314}"/>
                </a:ext>
              </a:extLst>
            </p:cNvPr>
            <p:cNvSpPr/>
            <p:nvPr/>
          </p:nvSpPr>
          <p:spPr>
            <a:xfrm>
              <a:off x="9541893" y="4192972"/>
              <a:ext cx="305421" cy="299080"/>
            </a:xfrm>
            <a:prstGeom prst="ellipse">
              <a:avLst/>
            </a:prstGeom>
            <a:solidFill>
              <a:srgbClr val="C4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879EDA-5AE8-43CB-EA77-3CB4A15418BA}"/>
                </a:ext>
              </a:extLst>
            </p:cNvPr>
            <p:cNvSpPr/>
            <p:nvPr/>
          </p:nvSpPr>
          <p:spPr>
            <a:xfrm>
              <a:off x="9541893" y="4580899"/>
              <a:ext cx="305421" cy="299080"/>
            </a:xfrm>
            <a:prstGeom prst="ellipse">
              <a:avLst/>
            </a:prstGeom>
            <a:solidFill>
              <a:srgbClr val="E7C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0340C7-2F2B-5E9D-8B39-9103CBCB359D}"/>
                </a:ext>
              </a:extLst>
            </p:cNvPr>
            <p:cNvSpPr/>
            <p:nvPr/>
          </p:nvSpPr>
          <p:spPr>
            <a:xfrm>
              <a:off x="9541893" y="4913408"/>
              <a:ext cx="305421" cy="299080"/>
            </a:xfrm>
            <a:prstGeom prst="ellipse">
              <a:avLst/>
            </a:prstGeom>
            <a:solidFill>
              <a:srgbClr val="FFE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object 6">
            <a:extLst>
              <a:ext uri="{FF2B5EF4-FFF2-40B4-BE49-F238E27FC236}">
                <a16:creationId xmlns:a16="http://schemas.microsoft.com/office/drawing/2014/main" id="{3E7EB3B8-863D-635D-8760-61CE4769813B}"/>
              </a:ext>
            </a:extLst>
          </p:cNvPr>
          <p:cNvSpPr txBox="1"/>
          <p:nvPr/>
        </p:nvSpPr>
        <p:spPr>
          <a:xfrm>
            <a:off x="1328771" y="4216001"/>
            <a:ext cx="7365523" cy="2232021"/>
          </a:xfrm>
          <a:prstGeom prst="rect">
            <a:avLst/>
          </a:prstGeom>
        </p:spPr>
        <p:txBody>
          <a:bodyPr vert="horz" wrap="square" lIns="0" tIns="381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5"/>
              </a:spcBef>
            </a:pPr>
            <a:r>
              <a:rPr lang="en-US" sz="6000" b="1" spc="204">
                <a:solidFill>
                  <a:srgbClr val="FFFFFF"/>
                </a:solidFill>
                <a:latin typeface="Roboto Condensed"/>
              </a:rPr>
              <a:t>What’s happening along the corridor?</a:t>
            </a:r>
            <a:endParaRPr sz="6000" b="1" spc="204">
              <a:solidFill>
                <a:srgbClr val="FFFFFF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4653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4248D-4395-B2B2-B23B-16AED219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60" y="835910"/>
            <a:ext cx="8755747" cy="5186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2ABD7-868E-1316-7D01-DD8B3344DD4C}"/>
              </a:ext>
            </a:extLst>
          </p:cNvPr>
          <p:cNvSpPr txBox="1"/>
          <p:nvPr/>
        </p:nvSpPr>
        <p:spPr>
          <a:xfrm>
            <a:off x="251956" y="927668"/>
            <a:ext cx="3023904" cy="5252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806867"/>
            <a:r>
              <a:rPr lang="en-US" sz="3530" b="1" spc="146">
                <a:solidFill>
                  <a:prstClr val="black"/>
                </a:solidFill>
                <a:latin typeface="Franklin Gothic Heavy" panose="020B0603020102020204" pitchFamily="34" charset="0"/>
                <a:cs typeface="Roboto Condensed"/>
              </a:rPr>
              <a:t>Action Plan</a:t>
            </a: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The final action plan document will include the full list of strategies that were considered</a:t>
            </a: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The document will: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Include descriptions of the actions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indicate which actions have been prioritized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Detail relevant info such as timeline, possible partners for outreach and discussion, and funding sources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Some of this information will be included in public-facing documents (e.g. action descriptions)</a:t>
            </a: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Some information may be excluded from public-facing documents until there has been approval (e.g. listed partners)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68EC7-9E72-704E-835C-E1968A783FBE}"/>
              </a:ext>
            </a:extLst>
          </p:cNvPr>
          <p:cNvSpPr txBox="1"/>
          <p:nvPr/>
        </p:nvSpPr>
        <p:spPr>
          <a:xfrm>
            <a:off x="10096130" y="604137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6867"/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Source: Macon Action Plan</a:t>
            </a:r>
          </a:p>
        </p:txBody>
      </p:sp>
    </p:spTree>
    <p:extLst>
      <p:ext uri="{BB962C8B-B14F-4D97-AF65-F5344CB8AC3E}">
        <p14:creationId xmlns:p14="http://schemas.microsoft.com/office/powerpoint/2010/main" val="262280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D1DFE-3154-E281-8551-ABDBD73E2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72" y="927668"/>
            <a:ext cx="8050937" cy="5022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1483D-F711-9F7A-9DF7-9BCB0D4A589F}"/>
              </a:ext>
            </a:extLst>
          </p:cNvPr>
          <p:cNvSpPr txBox="1"/>
          <p:nvPr/>
        </p:nvSpPr>
        <p:spPr>
          <a:xfrm>
            <a:off x="251956" y="927668"/>
            <a:ext cx="3361256" cy="394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806867"/>
            <a:r>
              <a:rPr lang="en-US" sz="3530" b="1" spc="146">
                <a:solidFill>
                  <a:prstClr val="black"/>
                </a:solidFill>
                <a:latin typeface="Franklin Gothic Heavy" panose="020B0603020102020204" pitchFamily="34" charset="0"/>
                <a:cs typeface="Roboto Condensed"/>
              </a:rPr>
              <a:t>Action Profiles</a:t>
            </a: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In the action plan document, the project team will describe short-listed actions in greater detail</a:t>
            </a: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Information may include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Data that supports choosing this action or describes the change community members want to see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Specific sub-actions that would take place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Funding or partners who may play a role</a:t>
            </a:r>
          </a:p>
          <a:p>
            <a:pPr marL="742950" lvl="1" indent="-285750" defTabSz="806867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Images or other graphics</a:t>
            </a:r>
          </a:p>
          <a:p>
            <a:pPr marL="285750" indent="-285750" defTabSz="806867">
              <a:buFont typeface="Arial" panose="020B0604020202020204" pitchFamily="34" charset="0"/>
              <a:buChar char="•"/>
            </a:pPr>
            <a:endParaRPr lang="en-US" sz="12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D18DC-400F-C9E7-1F14-DD279DAC707D}"/>
              </a:ext>
            </a:extLst>
          </p:cNvPr>
          <p:cNvSpPr txBox="1"/>
          <p:nvPr/>
        </p:nvSpPr>
        <p:spPr>
          <a:xfrm>
            <a:off x="10096130" y="604137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6867"/>
            <a:r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</a:rPr>
              <a:t>Source: Macon Action Plan</a:t>
            </a:r>
          </a:p>
        </p:txBody>
      </p:sp>
    </p:spTree>
    <p:extLst>
      <p:ext uri="{BB962C8B-B14F-4D97-AF65-F5344CB8AC3E}">
        <p14:creationId xmlns:p14="http://schemas.microsoft.com/office/powerpoint/2010/main" val="221678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FC10A29-DC43-4937-7891-3C06331E17ED}"/>
              </a:ext>
            </a:extLst>
          </p:cNvPr>
          <p:cNvSpPr txBox="1">
            <a:spLocks/>
          </p:cNvSpPr>
          <p:nvPr/>
        </p:nvSpPr>
        <p:spPr>
          <a:xfrm>
            <a:off x="894516" y="1267217"/>
            <a:ext cx="7821000" cy="483674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000" b="1" kern="1200">
                <a:solidFill>
                  <a:srgbClr val="C4702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Open Sans"/>
              </a:rPr>
              <a:t>AGENDA</a:t>
            </a:r>
            <a:br>
              <a:rPr lang="en-US" sz="1950" kern="0">
                <a:solidFill>
                  <a:srgbClr val="C4702A"/>
                </a:solidFill>
                <a:latin typeface="Franklin Gothic Book" panose="020B0503020102020204" pitchFamily="34" charset="0"/>
              </a:rPr>
            </a:br>
            <a:endParaRPr lang="en-US" sz="1980" kern="0">
              <a:solidFill>
                <a:srgbClr val="C4702A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sz="1950" kern="0">
                <a:latin typeface="Franklin Gothic Book" panose="020B0503020102020204" pitchFamily="34" charset="0"/>
              </a:rPr>
            </a:br>
            <a:r>
              <a:rPr lang="en-US" sz="2200" kern="0">
                <a:latin typeface="Franklin Gothic Book"/>
              </a:rPr>
              <a:t>1. Welcome + Icebreaker</a:t>
            </a:r>
          </a:p>
          <a:p>
            <a:pPr>
              <a:lnSpc>
                <a:spcPct val="150000"/>
              </a:lnSpc>
            </a:pPr>
            <a:r>
              <a:rPr lang="en-US" sz="2200" kern="0">
                <a:latin typeface="Franklin Gothic Book"/>
              </a:rPr>
              <a:t>2. Action Planning Methodology</a:t>
            </a:r>
          </a:p>
          <a:p>
            <a:pPr>
              <a:lnSpc>
                <a:spcPct val="150000"/>
              </a:lnSpc>
            </a:pPr>
            <a:r>
              <a:rPr lang="en-US" sz="2200" kern="0">
                <a:latin typeface="Franklin Gothic Book"/>
              </a:rPr>
              <a:t>3. Draft Actions List</a:t>
            </a:r>
          </a:p>
          <a:p>
            <a:pPr>
              <a:lnSpc>
                <a:spcPct val="150000"/>
              </a:lnSpc>
            </a:pPr>
            <a:r>
              <a:rPr lang="en-US" sz="2200" kern="0">
                <a:latin typeface="Franklin Gothic Book"/>
              </a:rPr>
              <a:t>4. Announcements &amp; Upcoming Activities </a:t>
            </a:r>
            <a:br>
              <a:rPr lang="en-US" sz="650" kern="0">
                <a:latin typeface="Franklin Gothic Book" panose="020B0503020102020204" pitchFamily="34" charset="0"/>
              </a:rPr>
            </a:br>
            <a:endParaRPr lang="en-US" sz="660" kern="0">
              <a:latin typeface="Franklin Gothic Book" panose="020B0503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F331D4-D6B8-065F-ADA4-6B5CF76CB482}"/>
              </a:ext>
            </a:extLst>
          </p:cNvPr>
          <p:cNvGrpSpPr/>
          <p:nvPr/>
        </p:nvGrpSpPr>
        <p:grpSpPr>
          <a:xfrm>
            <a:off x="-539235" y="6271"/>
            <a:ext cx="305426" cy="4730397"/>
            <a:chOff x="9541893" y="482091"/>
            <a:chExt cx="305426" cy="47303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6A4CA7-21FC-F491-B62B-5EDE5F49B023}"/>
                </a:ext>
              </a:extLst>
            </p:cNvPr>
            <p:cNvGrpSpPr/>
            <p:nvPr/>
          </p:nvGrpSpPr>
          <p:grpSpPr>
            <a:xfrm>
              <a:off x="9541893" y="482091"/>
              <a:ext cx="305426" cy="2582944"/>
              <a:chOff x="12742290" y="2684964"/>
              <a:chExt cx="181433" cy="172357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0F47437-9F62-61C4-39E6-E345E3A7665B}"/>
                  </a:ext>
                </a:extLst>
              </p:cNvPr>
              <p:cNvSpPr/>
              <p:nvPr/>
            </p:nvSpPr>
            <p:spPr>
              <a:xfrm>
                <a:off x="12742293" y="2684964"/>
                <a:ext cx="181430" cy="199573"/>
              </a:xfrm>
              <a:prstGeom prst="ellipse">
                <a:avLst/>
              </a:prstGeom>
              <a:solidFill>
                <a:srgbClr val="7B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1ECDA4F-FBB7-0A81-4395-DE3D9F606565}"/>
                  </a:ext>
                </a:extLst>
              </p:cNvPr>
              <p:cNvSpPr/>
              <p:nvPr/>
            </p:nvSpPr>
            <p:spPr>
              <a:xfrm>
                <a:off x="12742291" y="2938963"/>
                <a:ext cx="181430" cy="199573"/>
              </a:xfrm>
              <a:prstGeom prst="ellipse">
                <a:avLst/>
              </a:prstGeom>
              <a:solidFill>
                <a:srgbClr val="9F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DFED5D9-0E6D-F92F-6A36-50D9862D4758}"/>
                  </a:ext>
                </a:extLst>
              </p:cNvPr>
              <p:cNvSpPr/>
              <p:nvPr/>
            </p:nvSpPr>
            <p:spPr>
              <a:xfrm>
                <a:off x="12742290" y="3183891"/>
                <a:ext cx="181430" cy="199573"/>
              </a:xfrm>
              <a:prstGeom prst="ellipse">
                <a:avLst/>
              </a:prstGeom>
              <a:solidFill>
                <a:srgbClr val="834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B797BF-A9A1-8CC8-843F-E9F9262D290B}"/>
                  </a:ext>
                </a:extLst>
              </p:cNvPr>
              <p:cNvSpPr/>
              <p:nvPr/>
            </p:nvSpPr>
            <p:spPr>
              <a:xfrm>
                <a:off x="12742290" y="3456034"/>
                <a:ext cx="181430" cy="199573"/>
              </a:xfrm>
              <a:prstGeom prst="ellipse">
                <a:avLst/>
              </a:prstGeom>
              <a:solidFill>
                <a:srgbClr val="AA7A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7AB279"/>
                  </a:solidFill>
                  <a:ea typeface="Open Sans"/>
                  <a:cs typeface="Open San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083D76E-ACF6-FCAA-88D1-0D22C2F3B7A3}"/>
                  </a:ext>
                </a:extLst>
              </p:cNvPr>
              <p:cNvSpPr/>
              <p:nvPr/>
            </p:nvSpPr>
            <p:spPr>
              <a:xfrm>
                <a:off x="12742290" y="3691891"/>
                <a:ext cx="181430" cy="199573"/>
              </a:xfrm>
              <a:prstGeom prst="ellipse">
                <a:avLst/>
              </a:prstGeom>
              <a:solidFill>
                <a:srgbClr val="0E1F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83A052-B50B-982A-66F3-20ACF679B192}"/>
                  </a:ext>
                </a:extLst>
              </p:cNvPr>
              <p:cNvSpPr/>
              <p:nvPr/>
            </p:nvSpPr>
            <p:spPr>
              <a:xfrm>
                <a:off x="12742291" y="3936819"/>
                <a:ext cx="181430" cy="199573"/>
              </a:xfrm>
              <a:prstGeom prst="ellipse">
                <a:avLst/>
              </a:prstGeom>
              <a:solidFill>
                <a:srgbClr val="2B3C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E34CB7C-268F-5EEB-A652-7041BA6CB974}"/>
                  </a:ext>
                </a:extLst>
              </p:cNvPr>
              <p:cNvSpPr/>
              <p:nvPr/>
            </p:nvSpPr>
            <p:spPr>
              <a:xfrm>
                <a:off x="12742291" y="4208963"/>
                <a:ext cx="181430" cy="199573"/>
              </a:xfrm>
              <a:prstGeom prst="ellipse">
                <a:avLst/>
              </a:prstGeom>
              <a:solidFill>
                <a:srgbClr val="77AF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0C532B-F379-39E7-9BC3-D2EF464BF31E}"/>
                </a:ext>
              </a:extLst>
            </p:cNvPr>
            <p:cNvSpPr/>
            <p:nvPr/>
          </p:nvSpPr>
          <p:spPr>
            <a:xfrm>
              <a:off x="9541893" y="3140027"/>
              <a:ext cx="305421" cy="299080"/>
            </a:xfrm>
            <a:prstGeom prst="ellipse">
              <a:avLst/>
            </a:prstGeom>
            <a:solidFill>
              <a:srgbClr val="B4E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2C4555-FE26-6926-65E3-D19C261ECFCD}"/>
                </a:ext>
              </a:extLst>
            </p:cNvPr>
            <p:cNvSpPr/>
            <p:nvPr/>
          </p:nvSpPr>
          <p:spPr>
            <a:xfrm>
              <a:off x="9541893" y="3486391"/>
              <a:ext cx="305421" cy="299080"/>
            </a:xfrm>
            <a:prstGeom prst="ellipse">
              <a:avLst/>
            </a:prstGeom>
            <a:solidFill>
              <a:srgbClr val="7BB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E71494-02B9-4845-23F0-3B0A173AE19C}"/>
                </a:ext>
              </a:extLst>
            </p:cNvPr>
            <p:cNvSpPr/>
            <p:nvPr/>
          </p:nvSpPr>
          <p:spPr>
            <a:xfrm>
              <a:off x="9541893" y="3860463"/>
              <a:ext cx="305421" cy="299080"/>
            </a:xfrm>
            <a:prstGeom prst="ellipse">
              <a:avLst/>
            </a:prstGeom>
            <a:solidFill>
              <a:srgbClr val="C0E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38E96F-6F13-AFA7-39FF-3160044A854D}"/>
                </a:ext>
              </a:extLst>
            </p:cNvPr>
            <p:cNvSpPr/>
            <p:nvPr/>
          </p:nvSpPr>
          <p:spPr>
            <a:xfrm>
              <a:off x="9541893" y="4192972"/>
              <a:ext cx="305421" cy="299080"/>
            </a:xfrm>
            <a:prstGeom prst="ellipse">
              <a:avLst/>
            </a:prstGeom>
            <a:solidFill>
              <a:srgbClr val="C4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A83D29-8C18-B75B-0AD9-6353AF3367B5}"/>
                </a:ext>
              </a:extLst>
            </p:cNvPr>
            <p:cNvSpPr/>
            <p:nvPr/>
          </p:nvSpPr>
          <p:spPr>
            <a:xfrm>
              <a:off x="9541893" y="4580899"/>
              <a:ext cx="305421" cy="299080"/>
            </a:xfrm>
            <a:prstGeom prst="ellipse">
              <a:avLst/>
            </a:prstGeom>
            <a:solidFill>
              <a:srgbClr val="E7C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F78606-8526-3B83-D56A-ABD476EEDF1E}"/>
                </a:ext>
              </a:extLst>
            </p:cNvPr>
            <p:cNvSpPr/>
            <p:nvPr/>
          </p:nvSpPr>
          <p:spPr>
            <a:xfrm>
              <a:off x="9541893" y="4913408"/>
              <a:ext cx="305421" cy="299080"/>
            </a:xfrm>
            <a:prstGeom prst="ellipse">
              <a:avLst/>
            </a:prstGeom>
            <a:solidFill>
              <a:srgbClr val="FFE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E00E721-58C1-21CB-3F36-6B69F5837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8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2A58C48C-99A1-3624-9E49-65ABBF27B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45041"/>
              </p:ext>
            </p:extLst>
          </p:nvPr>
        </p:nvGraphicFramePr>
        <p:xfrm>
          <a:off x="9545052" y="2273929"/>
          <a:ext cx="2147454" cy="1075663"/>
        </p:xfrm>
        <a:graphic>
          <a:graphicData uri="http://schemas.openxmlformats.org/drawingml/2006/table">
            <a:tbl>
              <a:tblPr firstRow="1" bandRow="1"/>
              <a:tblGrid>
                <a:gridCol w="2147454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472079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Community Advisors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A2193BA-3FC5-765A-CD98-C6B017BEC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71738"/>
              </p:ext>
            </p:extLst>
          </p:nvPr>
        </p:nvGraphicFramePr>
        <p:xfrm>
          <a:off x="3325532" y="4620553"/>
          <a:ext cx="2047505" cy="2007119"/>
        </p:xfrm>
        <a:graphic>
          <a:graphicData uri="http://schemas.openxmlformats.org/drawingml/2006/table">
            <a:tbl>
              <a:tblPr firstRow="1" bandRow="1"/>
              <a:tblGrid>
                <a:gridCol w="2047505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2007119">
                <a:tc>
                  <a:txBody>
                    <a:bodyPr/>
                    <a:lstStyle/>
                    <a:p>
                      <a:pPr marL="520700" indent="0" algn="l" rtl="0" fontAlgn="ctr">
                        <a:tabLst/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Volunteer to flesh out action proposals and incorporate community feedback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4CA533A-34BA-DBAF-C1B8-B0BEA1D9E0CB}"/>
              </a:ext>
            </a:extLst>
          </p:cNvPr>
          <p:cNvSpPr/>
          <p:nvPr/>
        </p:nvSpPr>
        <p:spPr>
          <a:xfrm>
            <a:off x="666750" y="1267326"/>
            <a:ext cx="10934700" cy="625642"/>
          </a:xfrm>
          <a:prstGeom prst="rightArrow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0BD376-72CB-D1BB-780A-2CAE87248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34038"/>
              </p:ext>
            </p:extLst>
          </p:nvPr>
        </p:nvGraphicFramePr>
        <p:xfrm>
          <a:off x="869282" y="2350048"/>
          <a:ext cx="1604209" cy="4054884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7AB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12856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FE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1541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212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77016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02A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30470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5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C78E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85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ED0BCC-98C7-9993-7B2E-A8A3B4740DE1}"/>
              </a:ext>
            </a:extLst>
          </p:cNvPr>
          <p:cNvSpPr txBox="1"/>
          <p:nvPr/>
        </p:nvSpPr>
        <p:spPr>
          <a:xfrm>
            <a:off x="499748" y="1311335"/>
            <a:ext cx="2147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 i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Identify</a:t>
            </a:r>
          </a:p>
          <a:p>
            <a:pPr algn="ctr" rtl="0" fontAlgn="base"/>
            <a:r>
              <a:rPr lang="en-US" sz="2400" b="1" i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Issues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D0391-3A51-1122-5616-3A55A58A95EF}"/>
              </a:ext>
            </a:extLst>
          </p:cNvPr>
          <p:cNvSpPr txBox="1"/>
          <p:nvPr/>
        </p:nvSpPr>
        <p:spPr>
          <a:xfrm>
            <a:off x="5812869" y="1011039"/>
            <a:ext cx="4025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 i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Conduct Outreach to Refine Actions and Recruit Partners for Action Teams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B1E98-77F4-3759-2C73-6979F7C60B28}"/>
              </a:ext>
            </a:extLst>
          </p:cNvPr>
          <p:cNvSpPr txBox="1"/>
          <p:nvPr/>
        </p:nvSpPr>
        <p:spPr>
          <a:xfrm>
            <a:off x="2916766" y="1311336"/>
            <a:ext cx="2825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>
                <a:latin typeface="Roboto Condensed" panose="02000000000000000000" pitchFamily="2" charset="0"/>
                <a:ea typeface="Roboto Condensed" panose="02000000000000000000" pitchFamily="2" charset="0"/>
              </a:rPr>
              <a:t>Brainstorm Actions + Prioritize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9A332-ABBC-3CB5-0D1B-BCFA6DCA8059}"/>
              </a:ext>
            </a:extLst>
          </p:cNvPr>
          <p:cNvSpPr txBox="1"/>
          <p:nvPr/>
        </p:nvSpPr>
        <p:spPr>
          <a:xfrm>
            <a:off x="9580893" y="1329097"/>
            <a:ext cx="214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>
                <a:latin typeface="Roboto Condensed" panose="02000000000000000000" pitchFamily="2" charset="0"/>
                <a:ea typeface="Roboto Condensed" panose="02000000000000000000" pitchFamily="2" charset="0"/>
              </a:rPr>
              <a:t>Take Action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A78E70-548F-4761-ACF6-BDF46E66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48598"/>
              </p:ext>
            </p:extLst>
          </p:nvPr>
        </p:nvGraphicFramePr>
        <p:xfrm>
          <a:off x="6830144" y="2438850"/>
          <a:ext cx="1604209" cy="882079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479435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  <a:tr h="402644">
                <a:tc>
                  <a:txBody>
                    <a:bodyPr/>
                    <a:lstStyle/>
                    <a:p>
                      <a:pPr algn="ctr" rtl="0" fontAlgn="ctr"/>
                      <a:endParaRPr lang="en-US" sz="15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C78E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85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48FB4D1-A68C-F4B9-E48B-EA84F307B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8006"/>
              </p:ext>
            </p:extLst>
          </p:nvPr>
        </p:nvGraphicFramePr>
        <p:xfrm>
          <a:off x="6133351" y="3702453"/>
          <a:ext cx="1604209" cy="1351628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FE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1541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212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770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0825B4F-2F7A-9536-F780-2F6E98A7D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6773"/>
              </p:ext>
            </p:extLst>
          </p:nvPr>
        </p:nvGraphicFramePr>
        <p:xfrm>
          <a:off x="6706855" y="5271526"/>
          <a:ext cx="1604209" cy="1351628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1849986492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7AB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69615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02A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12721"/>
                  </a:ext>
                </a:extLst>
              </a:tr>
            </a:tbl>
          </a:graphicData>
        </a:graphic>
      </p:graphicFrame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213894F5-F2B8-CA06-77C4-DFE4BAE9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535">
            <a:off x="7877929" y="3596296"/>
            <a:ext cx="521368" cy="521368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43DEE1C-A165-99FA-228B-27CBE2A7D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87" y="5254647"/>
            <a:ext cx="621632" cy="62163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F32D7F1B-43C4-9E76-5AC1-B1849ABF6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19" y="2936562"/>
            <a:ext cx="621632" cy="621632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9D3AD6B-E1B8-A9BD-731F-188604BBE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25977"/>
              </p:ext>
            </p:extLst>
          </p:nvPr>
        </p:nvGraphicFramePr>
        <p:xfrm>
          <a:off x="3330611" y="3089717"/>
          <a:ext cx="2037348" cy="629693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29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What resources do I need?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C56CE140-8A56-8873-F7FC-33BF26451658}"/>
              </a:ext>
            </a:extLst>
          </p:cNvPr>
          <p:cNvGrpSpPr/>
          <p:nvPr/>
        </p:nvGrpSpPr>
        <p:grpSpPr>
          <a:xfrm>
            <a:off x="-539235" y="6271"/>
            <a:ext cx="305426" cy="4730397"/>
            <a:chOff x="9541893" y="482091"/>
            <a:chExt cx="305426" cy="47303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DB0D328-5384-FAA4-7D39-A9741457718A}"/>
                </a:ext>
              </a:extLst>
            </p:cNvPr>
            <p:cNvGrpSpPr/>
            <p:nvPr/>
          </p:nvGrpSpPr>
          <p:grpSpPr>
            <a:xfrm>
              <a:off x="9541893" y="482091"/>
              <a:ext cx="305426" cy="2582944"/>
              <a:chOff x="12742290" y="2684964"/>
              <a:chExt cx="181433" cy="172357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9ED0293-C3BA-D454-D7DF-B5026F3701F5}"/>
                  </a:ext>
                </a:extLst>
              </p:cNvPr>
              <p:cNvSpPr/>
              <p:nvPr/>
            </p:nvSpPr>
            <p:spPr>
              <a:xfrm>
                <a:off x="12742293" y="2684964"/>
                <a:ext cx="181430" cy="199573"/>
              </a:xfrm>
              <a:prstGeom prst="ellipse">
                <a:avLst/>
              </a:prstGeom>
              <a:solidFill>
                <a:srgbClr val="7B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6141268-F7F6-3DA1-7035-49D6341B8F38}"/>
                  </a:ext>
                </a:extLst>
              </p:cNvPr>
              <p:cNvSpPr/>
              <p:nvPr/>
            </p:nvSpPr>
            <p:spPr>
              <a:xfrm>
                <a:off x="12742291" y="2938963"/>
                <a:ext cx="181430" cy="199573"/>
              </a:xfrm>
              <a:prstGeom prst="ellipse">
                <a:avLst/>
              </a:prstGeom>
              <a:solidFill>
                <a:srgbClr val="9F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528A4AF-6094-DC2B-B6B9-CB21EFC57E17}"/>
                  </a:ext>
                </a:extLst>
              </p:cNvPr>
              <p:cNvSpPr/>
              <p:nvPr/>
            </p:nvSpPr>
            <p:spPr>
              <a:xfrm>
                <a:off x="12742290" y="3183891"/>
                <a:ext cx="181430" cy="199573"/>
              </a:xfrm>
              <a:prstGeom prst="ellipse">
                <a:avLst/>
              </a:prstGeom>
              <a:solidFill>
                <a:srgbClr val="834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1AC197-834B-D6AA-34AE-BD53215B0AAD}"/>
                  </a:ext>
                </a:extLst>
              </p:cNvPr>
              <p:cNvSpPr/>
              <p:nvPr/>
            </p:nvSpPr>
            <p:spPr>
              <a:xfrm>
                <a:off x="12742290" y="3456034"/>
                <a:ext cx="181430" cy="199573"/>
              </a:xfrm>
              <a:prstGeom prst="ellipse">
                <a:avLst/>
              </a:prstGeom>
              <a:solidFill>
                <a:srgbClr val="AA7A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7AB279"/>
                  </a:solidFill>
                  <a:ea typeface="Open Sans"/>
                  <a:cs typeface="Open San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E4E05F-21DB-1DAB-7278-989B4CDA7825}"/>
                  </a:ext>
                </a:extLst>
              </p:cNvPr>
              <p:cNvSpPr/>
              <p:nvPr/>
            </p:nvSpPr>
            <p:spPr>
              <a:xfrm>
                <a:off x="12742290" y="3691891"/>
                <a:ext cx="181430" cy="199573"/>
              </a:xfrm>
              <a:prstGeom prst="ellipse">
                <a:avLst/>
              </a:prstGeom>
              <a:solidFill>
                <a:srgbClr val="0E1F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922FB7B-1B8C-DAD4-9959-9A40DC1DC609}"/>
                  </a:ext>
                </a:extLst>
              </p:cNvPr>
              <p:cNvSpPr/>
              <p:nvPr/>
            </p:nvSpPr>
            <p:spPr>
              <a:xfrm>
                <a:off x="12742291" y="3936819"/>
                <a:ext cx="181430" cy="199573"/>
              </a:xfrm>
              <a:prstGeom prst="ellipse">
                <a:avLst/>
              </a:prstGeom>
              <a:solidFill>
                <a:srgbClr val="2B3C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F44709E-53CA-D264-368C-ED45ACFA8705}"/>
                  </a:ext>
                </a:extLst>
              </p:cNvPr>
              <p:cNvSpPr/>
              <p:nvPr/>
            </p:nvSpPr>
            <p:spPr>
              <a:xfrm>
                <a:off x="12742291" y="4208963"/>
                <a:ext cx="181430" cy="199573"/>
              </a:xfrm>
              <a:prstGeom prst="ellipse">
                <a:avLst/>
              </a:prstGeom>
              <a:solidFill>
                <a:srgbClr val="77AF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2715DD-C38B-57DE-C87E-E5F37C2DBCA3}"/>
                </a:ext>
              </a:extLst>
            </p:cNvPr>
            <p:cNvSpPr/>
            <p:nvPr/>
          </p:nvSpPr>
          <p:spPr>
            <a:xfrm>
              <a:off x="9541893" y="3140027"/>
              <a:ext cx="305421" cy="299080"/>
            </a:xfrm>
            <a:prstGeom prst="ellipse">
              <a:avLst/>
            </a:prstGeom>
            <a:solidFill>
              <a:srgbClr val="B4E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7C2D36-BECB-4C5F-D010-0567DF1C8122}"/>
                </a:ext>
              </a:extLst>
            </p:cNvPr>
            <p:cNvSpPr/>
            <p:nvPr/>
          </p:nvSpPr>
          <p:spPr>
            <a:xfrm>
              <a:off x="9541893" y="3486391"/>
              <a:ext cx="305421" cy="299080"/>
            </a:xfrm>
            <a:prstGeom prst="ellipse">
              <a:avLst/>
            </a:prstGeom>
            <a:solidFill>
              <a:srgbClr val="7BB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A993C5-EF35-087F-8811-D941815172C8}"/>
                </a:ext>
              </a:extLst>
            </p:cNvPr>
            <p:cNvSpPr/>
            <p:nvPr/>
          </p:nvSpPr>
          <p:spPr>
            <a:xfrm>
              <a:off x="9541893" y="3860463"/>
              <a:ext cx="305421" cy="299080"/>
            </a:xfrm>
            <a:prstGeom prst="ellipse">
              <a:avLst/>
            </a:prstGeom>
            <a:solidFill>
              <a:srgbClr val="C0E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E76FA7A-3749-8A9B-627E-92851822F596}"/>
                </a:ext>
              </a:extLst>
            </p:cNvPr>
            <p:cNvSpPr/>
            <p:nvPr/>
          </p:nvSpPr>
          <p:spPr>
            <a:xfrm>
              <a:off x="9541893" y="4192972"/>
              <a:ext cx="305421" cy="299080"/>
            </a:xfrm>
            <a:prstGeom prst="ellipse">
              <a:avLst/>
            </a:prstGeom>
            <a:solidFill>
              <a:srgbClr val="C4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45FF8C-9761-8E89-7C19-E903D9B83600}"/>
                </a:ext>
              </a:extLst>
            </p:cNvPr>
            <p:cNvSpPr/>
            <p:nvPr/>
          </p:nvSpPr>
          <p:spPr>
            <a:xfrm>
              <a:off x="9541893" y="4580899"/>
              <a:ext cx="305421" cy="299080"/>
            </a:xfrm>
            <a:prstGeom prst="ellipse">
              <a:avLst/>
            </a:prstGeom>
            <a:solidFill>
              <a:srgbClr val="E7C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D4F5D5-746A-DCF4-79C9-33CE9175FC0A}"/>
                </a:ext>
              </a:extLst>
            </p:cNvPr>
            <p:cNvSpPr/>
            <p:nvPr/>
          </p:nvSpPr>
          <p:spPr>
            <a:xfrm>
              <a:off x="9541893" y="4913408"/>
              <a:ext cx="305421" cy="299080"/>
            </a:xfrm>
            <a:prstGeom prst="ellipse">
              <a:avLst/>
            </a:prstGeom>
            <a:solidFill>
              <a:srgbClr val="FFE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34C50DF-AB87-0050-397C-E64EBCA64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42644"/>
              </p:ext>
            </p:extLst>
          </p:nvPr>
        </p:nvGraphicFramePr>
        <p:xfrm>
          <a:off x="3341729" y="2403788"/>
          <a:ext cx="2037348" cy="557503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34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How can we address this issue?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3A3A57AB-485A-FB9A-8CBE-B70B75C2B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40577"/>
              </p:ext>
            </p:extLst>
          </p:nvPr>
        </p:nvGraphicFramePr>
        <p:xfrm>
          <a:off x="3323057" y="3828944"/>
          <a:ext cx="2037348" cy="675814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How much would this cost?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52" name="Picture 51" descr="Shape&#10;&#10;Description automatically generated with low confidence">
            <a:extLst>
              <a:ext uri="{FF2B5EF4-FFF2-40B4-BE49-F238E27FC236}">
                <a16:creationId xmlns:a16="http://schemas.microsoft.com/office/drawing/2014/main" id="{42AC0F57-D9BE-E2C9-1CD2-73F7F0FA7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86" y="2288005"/>
            <a:ext cx="874295" cy="874295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5737262-1D06-A1A0-C259-D276C28DC539}"/>
              </a:ext>
            </a:extLst>
          </p:cNvPr>
          <p:cNvSpPr txBox="1">
            <a:spLocks/>
          </p:cNvSpPr>
          <p:nvPr/>
        </p:nvSpPr>
        <p:spPr>
          <a:xfrm>
            <a:off x="647700" y="206167"/>
            <a:ext cx="10789136" cy="6980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46"/>
            <a:r>
              <a:rPr lang="en-US" sz="3600" b="1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t>PROCESS RECAP: BUILDING AN ACTION PLAN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6AFBA2AE-ED7D-5150-689D-8ACA6C59A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21370"/>
              </p:ext>
            </p:extLst>
          </p:nvPr>
        </p:nvGraphicFramePr>
        <p:xfrm>
          <a:off x="9545052" y="3771859"/>
          <a:ext cx="2147454" cy="1361614"/>
        </p:xfrm>
        <a:graphic>
          <a:graphicData uri="http://schemas.openxmlformats.org/drawingml/2006/table">
            <a:tbl>
              <a:tblPr firstRow="1" bandRow="1"/>
              <a:tblGrid>
                <a:gridCol w="2147454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13616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Community Organizations MAN &amp; City Partnership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58" name="Picture 57" descr="Shape&#10;&#10;Description automatically generated with low confidence">
            <a:extLst>
              <a:ext uri="{FF2B5EF4-FFF2-40B4-BE49-F238E27FC236}">
                <a16:creationId xmlns:a16="http://schemas.microsoft.com/office/drawing/2014/main" id="{FF760848-406B-9DC0-8785-0DB026642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38" y="3799974"/>
            <a:ext cx="906378" cy="906378"/>
          </a:xfrm>
          <a:prstGeom prst="rect">
            <a:avLst/>
          </a:prstGeom>
        </p:spPr>
      </p:pic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AC13F5E-E6C4-2920-BE48-A4A90189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66528"/>
              </p:ext>
            </p:extLst>
          </p:nvPr>
        </p:nvGraphicFramePr>
        <p:xfrm>
          <a:off x="9545052" y="5498391"/>
          <a:ext cx="2147454" cy="1106143"/>
        </p:xfrm>
        <a:graphic>
          <a:graphicData uri="http://schemas.openxmlformats.org/drawingml/2006/table">
            <a:tbl>
              <a:tblPr firstRow="1" bandRow="1"/>
              <a:tblGrid>
                <a:gridCol w="2147454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Funding and Support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62" name="Picture 61" descr="Shape&#10;&#10;Description automatically generated with low confidence">
            <a:extLst>
              <a:ext uri="{FF2B5EF4-FFF2-40B4-BE49-F238E27FC236}">
                <a16:creationId xmlns:a16="http://schemas.microsoft.com/office/drawing/2014/main" id="{3454563C-8A4F-60DD-746B-958259A6D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75" y="5630779"/>
            <a:ext cx="617620" cy="617620"/>
          </a:xfrm>
          <a:prstGeom prst="rect">
            <a:avLst/>
          </a:prstGeom>
        </p:spPr>
      </p:pic>
      <p:pic>
        <p:nvPicPr>
          <p:cNvPr id="64" name="Picture 63" descr="Shape&#10;&#10;Description automatically generated with low confidence">
            <a:extLst>
              <a:ext uri="{FF2B5EF4-FFF2-40B4-BE49-F238E27FC236}">
                <a16:creationId xmlns:a16="http://schemas.microsoft.com/office/drawing/2014/main" id="{50F42EB9-0A68-35EA-7CC8-27D454703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9" y="3384884"/>
            <a:ext cx="413084" cy="413084"/>
          </a:xfrm>
          <a:prstGeom prst="rect">
            <a:avLst/>
          </a:prstGeom>
        </p:spPr>
      </p:pic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6812E876-6C65-AA89-BFEA-92916EC96B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90" y="5109410"/>
            <a:ext cx="413084" cy="413084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961BAFBE-A080-55DD-7231-262835844F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03" y="5608011"/>
            <a:ext cx="825882" cy="825882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EAED5DE-73CF-B180-83A4-0DFC83E16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4" y="5105072"/>
            <a:ext cx="825882" cy="82588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5C9EB54-E818-4823-A3FE-544F8227C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8316" y="4039725"/>
            <a:ext cx="825882" cy="825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E0941-CEA2-7D62-AD05-21CEA7B1368F}"/>
              </a:ext>
            </a:extLst>
          </p:cNvPr>
          <p:cNvSpPr txBox="1"/>
          <p:nvPr/>
        </p:nvSpPr>
        <p:spPr>
          <a:xfrm>
            <a:off x="7774446" y="4125463"/>
            <a:ext cx="151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Roboto" panose="02000000000000000000" pitchFamily="2" charset="0"/>
              </a:rPr>
              <a:t>I</a:t>
            </a:r>
            <a:r>
              <a:rPr lang="en-US" sz="1800" b="0" i="0" strike="noStrike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ncorporate community priorities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C12A0-FCFF-FCA0-714F-834524329AA1}"/>
              </a:ext>
            </a:extLst>
          </p:cNvPr>
          <p:cNvSpPr txBox="1"/>
          <p:nvPr/>
        </p:nvSpPr>
        <p:spPr>
          <a:xfrm>
            <a:off x="7348542" y="5556869"/>
            <a:ext cx="151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strike="noStrike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Develop community partnerships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2A58C48C-99A1-3624-9E49-65ABBF27B120}"/>
              </a:ext>
            </a:extLst>
          </p:cNvPr>
          <p:cNvGraphicFramePr>
            <a:graphicFrameLocks noGrp="1"/>
          </p:cNvGraphicFramePr>
          <p:nvPr/>
        </p:nvGraphicFramePr>
        <p:xfrm>
          <a:off x="9545052" y="2273929"/>
          <a:ext cx="2147454" cy="1075663"/>
        </p:xfrm>
        <a:graphic>
          <a:graphicData uri="http://schemas.openxmlformats.org/drawingml/2006/table">
            <a:tbl>
              <a:tblPr firstRow="1" bandRow="1"/>
              <a:tblGrid>
                <a:gridCol w="2147454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472079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Community Advisors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A2193BA-3FC5-765A-CD98-C6B017BECF63}"/>
              </a:ext>
            </a:extLst>
          </p:cNvPr>
          <p:cNvGraphicFramePr>
            <a:graphicFrameLocks noGrp="1"/>
          </p:cNvGraphicFramePr>
          <p:nvPr/>
        </p:nvGraphicFramePr>
        <p:xfrm>
          <a:off x="3325532" y="4620553"/>
          <a:ext cx="2047505" cy="2007119"/>
        </p:xfrm>
        <a:graphic>
          <a:graphicData uri="http://schemas.openxmlformats.org/drawingml/2006/table">
            <a:tbl>
              <a:tblPr firstRow="1" bandRow="1"/>
              <a:tblGrid>
                <a:gridCol w="2047505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2007119">
                <a:tc>
                  <a:txBody>
                    <a:bodyPr/>
                    <a:lstStyle/>
                    <a:p>
                      <a:pPr marL="520700" indent="0" algn="l" rtl="0" fontAlgn="ctr">
                        <a:tabLst/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Volunteer to flesh out action proposals and incorporate community feedback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4CA533A-34BA-DBAF-C1B8-B0BEA1D9E0CB}"/>
              </a:ext>
            </a:extLst>
          </p:cNvPr>
          <p:cNvSpPr/>
          <p:nvPr/>
        </p:nvSpPr>
        <p:spPr>
          <a:xfrm>
            <a:off x="666750" y="1267326"/>
            <a:ext cx="10934700" cy="625642"/>
          </a:xfrm>
          <a:prstGeom prst="rightArrow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0BD376-72CB-D1BB-780A-2CAE87248A1D}"/>
              </a:ext>
            </a:extLst>
          </p:cNvPr>
          <p:cNvGraphicFramePr>
            <a:graphicFrameLocks noGrp="1"/>
          </p:cNvGraphicFramePr>
          <p:nvPr/>
        </p:nvGraphicFramePr>
        <p:xfrm>
          <a:off x="869282" y="2350048"/>
          <a:ext cx="1604209" cy="4054884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7AB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12856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FE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1541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212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77016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02A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30470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5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C78E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85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ED0BCC-98C7-9993-7B2E-A8A3B4740DE1}"/>
              </a:ext>
            </a:extLst>
          </p:cNvPr>
          <p:cNvSpPr txBox="1"/>
          <p:nvPr/>
        </p:nvSpPr>
        <p:spPr>
          <a:xfrm>
            <a:off x="499748" y="1311335"/>
            <a:ext cx="2147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 i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Identify</a:t>
            </a:r>
          </a:p>
          <a:p>
            <a:pPr algn="ctr" rtl="0" fontAlgn="base"/>
            <a:r>
              <a:rPr lang="en-US" sz="2400" b="1" i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Issues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D0391-3A51-1122-5616-3A55A58A95EF}"/>
              </a:ext>
            </a:extLst>
          </p:cNvPr>
          <p:cNvSpPr txBox="1"/>
          <p:nvPr/>
        </p:nvSpPr>
        <p:spPr>
          <a:xfrm>
            <a:off x="5812869" y="1011039"/>
            <a:ext cx="4025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 i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Conduct Outreach to Refine Actions and Recruit Partners for Action Teams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B1E98-77F4-3759-2C73-6979F7C60B28}"/>
              </a:ext>
            </a:extLst>
          </p:cNvPr>
          <p:cNvSpPr txBox="1"/>
          <p:nvPr/>
        </p:nvSpPr>
        <p:spPr>
          <a:xfrm>
            <a:off x="2916766" y="1311336"/>
            <a:ext cx="2825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>
                <a:latin typeface="Roboto Condensed" panose="02000000000000000000" pitchFamily="2" charset="0"/>
                <a:ea typeface="Roboto Condensed" panose="02000000000000000000" pitchFamily="2" charset="0"/>
              </a:rPr>
              <a:t>Brainstorm Actions + Prioritize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9A332-ABBC-3CB5-0D1B-BCFA6DCA8059}"/>
              </a:ext>
            </a:extLst>
          </p:cNvPr>
          <p:cNvSpPr txBox="1"/>
          <p:nvPr/>
        </p:nvSpPr>
        <p:spPr>
          <a:xfrm>
            <a:off x="9580893" y="1329097"/>
            <a:ext cx="214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>
                <a:latin typeface="Roboto Condensed" panose="02000000000000000000" pitchFamily="2" charset="0"/>
                <a:ea typeface="Roboto Condensed" panose="02000000000000000000" pitchFamily="2" charset="0"/>
              </a:rPr>
              <a:t>Take Action</a:t>
            </a:r>
            <a:endParaRPr lang="en-US" sz="2400" b="0" i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A78E70-548F-4761-ACF6-BDF46E66DB4B}"/>
              </a:ext>
            </a:extLst>
          </p:cNvPr>
          <p:cNvGraphicFramePr>
            <a:graphicFrameLocks noGrp="1"/>
          </p:cNvGraphicFramePr>
          <p:nvPr/>
        </p:nvGraphicFramePr>
        <p:xfrm>
          <a:off x="6830144" y="2438850"/>
          <a:ext cx="1604209" cy="882079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479435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  <a:tr h="402644">
                <a:tc>
                  <a:txBody>
                    <a:bodyPr/>
                    <a:lstStyle/>
                    <a:p>
                      <a:pPr algn="ctr" rtl="0" fontAlgn="ctr"/>
                      <a:endParaRPr lang="en-US" sz="15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C78E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85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48FB4D1-A68C-F4B9-E48B-EA84F307BA16}"/>
              </a:ext>
            </a:extLst>
          </p:cNvPr>
          <p:cNvGraphicFramePr>
            <a:graphicFrameLocks noGrp="1"/>
          </p:cNvGraphicFramePr>
          <p:nvPr/>
        </p:nvGraphicFramePr>
        <p:xfrm>
          <a:off x="6133351" y="3702453"/>
          <a:ext cx="1604209" cy="1351628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FE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1541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212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770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0825B4F-2F7A-9536-F780-2F6E98A7D467}"/>
              </a:ext>
            </a:extLst>
          </p:cNvPr>
          <p:cNvGraphicFramePr>
            <a:graphicFrameLocks noGrp="1"/>
          </p:cNvGraphicFramePr>
          <p:nvPr/>
        </p:nvGraphicFramePr>
        <p:xfrm>
          <a:off x="6706855" y="5271526"/>
          <a:ext cx="1604209" cy="1351628"/>
        </p:xfrm>
        <a:graphic>
          <a:graphicData uri="http://schemas.openxmlformats.org/drawingml/2006/table">
            <a:tbl>
              <a:tblPr firstRow="1" bandRow="1"/>
              <a:tblGrid>
                <a:gridCol w="1604209">
                  <a:extLst>
                    <a:ext uri="{9D8B030D-6E8A-4147-A177-3AD203B41FA5}">
                      <a16:colId xmlns:a16="http://schemas.microsoft.com/office/drawing/2014/main" val="1849986492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7AB1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69615"/>
                  </a:ext>
                </a:extLst>
              </a:tr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702A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12721"/>
                  </a:ext>
                </a:extLst>
              </a:tr>
            </a:tbl>
          </a:graphicData>
        </a:graphic>
      </p:graphicFrame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213894F5-F2B8-CA06-77C4-DFE4BAE9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535">
            <a:off x="7877929" y="3596296"/>
            <a:ext cx="521368" cy="521368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43DEE1C-A165-99FA-228B-27CBE2A7D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87" y="5254647"/>
            <a:ext cx="621632" cy="62163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F32D7F1B-43C4-9E76-5AC1-B1849ABF6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19" y="2936562"/>
            <a:ext cx="621632" cy="621632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9D3AD6B-E1B8-A9BD-731F-188604BBE066}"/>
              </a:ext>
            </a:extLst>
          </p:cNvPr>
          <p:cNvGraphicFramePr>
            <a:graphicFrameLocks noGrp="1"/>
          </p:cNvGraphicFramePr>
          <p:nvPr/>
        </p:nvGraphicFramePr>
        <p:xfrm>
          <a:off x="3330611" y="3089717"/>
          <a:ext cx="2037348" cy="629693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29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What resources do I need?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C56CE140-8A56-8873-F7FC-33BF26451658}"/>
              </a:ext>
            </a:extLst>
          </p:cNvPr>
          <p:cNvGrpSpPr/>
          <p:nvPr/>
        </p:nvGrpSpPr>
        <p:grpSpPr>
          <a:xfrm>
            <a:off x="-539235" y="6271"/>
            <a:ext cx="305426" cy="4730397"/>
            <a:chOff x="9541893" y="482091"/>
            <a:chExt cx="305426" cy="47303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DB0D328-5384-FAA4-7D39-A9741457718A}"/>
                </a:ext>
              </a:extLst>
            </p:cNvPr>
            <p:cNvGrpSpPr/>
            <p:nvPr/>
          </p:nvGrpSpPr>
          <p:grpSpPr>
            <a:xfrm>
              <a:off x="9541893" y="482091"/>
              <a:ext cx="305426" cy="2582944"/>
              <a:chOff x="12742290" y="2684964"/>
              <a:chExt cx="181433" cy="172357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9ED0293-C3BA-D454-D7DF-B5026F3701F5}"/>
                  </a:ext>
                </a:extLst>
              </p:cNvPr>
              <p:cNvSpPr/>
              <p:nvPr/>
            </p:nvSpPr>
            <p:spPr>
              <a:xfrm>
                <a:off x="12742293" y="2684964"/>
                <a:ext cx="181430" cy="199573"/>
              </a:xfrm>
              <a:prstGeom prst="ellipse">
                <a:avLst/>
              </a:prstGeom>
              <a:solidFill>
                <a:srgbClr val="7B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6141268-F7F6-3DA1-7035-49D6341B8F38}"/>
                  </a:ext>
                </a:extLst>
              </p:cNvPr>
              <p:cNvSpPr/>
              <p:nvPr/>
            </p:nvSpPr>
            <p:spPr>
              <a:xfrm>
                <a:off x="12742291" y="2938963"/>
                <a:ext cx="181430" cy="199573"/>
              </a:xfrm>
              <a:prstGeom prst="ellipse">
                <a:avLst/>
              </a:prstGeom>
              <a:solidFill>
                <a:srgbClr val="9F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528A4AF-6094-DC2B-B6B9-CB21EFC57E17}"/>
                  </a:ext>
                </a:extLst>
              </p:cNvPr>
              <p:cNvSpPr/>
              <p:nvPr/>
            </p:nvSpPr>
            <p:spPr>
              <a:xfrm>
                <a:off x="12742290" y="3183891"/>
                <a:ext cx="181430" cy="199573"/>
              </a:xfrm>
              <a:prstGeom prst="ellipse">
                <a:avLst/>
              </a:prstGeom>
              <a:solidFill>
                <a:srgbClr val="834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1AC197-834B-D6AA-34AE-BD53215B0AAD}"/>
                  </a:ext>
                </a:extLst>
              </p:cNvPr>
              <p:cNvSpPr/>
              <p:nvPr/>
            </p:nvSpPr>
            <p:spPr>
              <a:xfrm>
                <a:off x="12742290" y="3456034"/>
                <a:ext cx="181430" cy="199573"/>
              </a:xfrm>
              <a:prstGeom prst="ellipse">
                <a:avLst/>
              </a:prstGeom>
              <a:solidFill>
                <a:srgbClr val="AA7A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7AB279"/>
                  </a:solidFill>
                  <a:ea typeface="Open Sans"/>
                  <a:cs typeface="Open San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E4E05F-21DB-1DAB-7278-989B4CDA7825}"/>
                  </a:ext>
                </a:extLst>
              </p:cNvPr>
              <p:cNvSpPr/>
              <p:nvPr/>
            </p:nvSpPr>
            <p:spPr>
              <a:xfrm>
                <a:off x="12742290" y="3691891"/>
                <a:ext cx="181430" cy="199573"/>
              </a:xfrm>
              <a:prstGeom prst="ellipse">
                <a:avLst/>
              </a:prstGeom>
              <a:solidFill>
                <a:srgbClr val="0E1F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922FB7B-1B8C-DAD4-9959-9A40DC1DC609}"/>
                  </a:ext>
                </a:extLst>
              </p:cNvPr>
              <p:cNvSpPr/>
              <p:nvPr/>
            </p:nvSpPr>
            <p:spPr>
              <a:xfrm>
                <a:off x="12742291" y="3936819"/>
                <a:ext cx="181430" cy="199573"/>
              </a:xfrm>
              <a:prstGeom prst="ellipse">
                <a:avLst/>
              </a:prstGeom>
              <a:solidFill>
                <a:srgbClr val="2B3C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F44709E-53CA-D264-368C-ED45ACFA8705}"/>
                  </a:ext>
                </a:extLst>
              </p:cNvPr>
              <p:cNvSpPr/>
              <p:nvPr/>
            </p:nvSpPr>
            <p:spPr>
              <a:xfrm>
                <a:off x="12742291" y="4208963"/>
                <a:ext cx="181430" cy="199573"/>
              </a:xfrm>
              <a:prstGeom prst="ellipse">
                <a:avLst/>
              </a:prstGeom>
              <a:solidFill>
                <a:srgbClr val="77AF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2715DD-C38B-57DE-C87E-E5F37C2DBCA3}"/>
                </a:ext>
              </a:extLst>
            </p:cNvPr>
            <p:cNvSpPr/>
            <p:nvPr/>
          </p:nvSpPr>
          <p:spPr>
            <a:xfrm>
              <a:off x="9541893" y="3140027"/>
              <a:ext cx="305421" cy="299080"/>
            </a:xfrm>
            <a:prstGeom prst="ellipse">
              <a:avLst/>
            </a:prstGeom>
            <a:solidFill>
              <a:srgbClr val="B4E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7C2D36-BECB-4C5F-D010-0567DF1C8122}"/>
                </a:ext>
              </a:extLst>
            </p:cNvPr>
            <p:cNvSpPr/>
            <p:nvPr/>
          </p:nvSpPr>
          <p:spPr>
            <a:xfrm>
              <a:off x="9541893" y="3486391"/>
              <a:ext cx="305421" cy="299080"/>
            </a:xfrm>
            <a:prstGeom prst="ellipse">
              <a:avLst/>
            </a:prstGeom>
            <a:solidFill>
              <a:srgbClr val="7BB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A993C5-EF35-087F-8811-D941815172C8}"/>
                </a:ext>
              </a:extLst>
            </p:cNvPr>
            <p:cNvSpPr/>
            <p:nvPr/>
          </p:nvSpPr>
          <p:spPr>
            <a:xfrm>
              <a:off x="9541893" y="3860463"/>
              <a:ext cx="305421" cy="299080"/>
            </a:xfrm>
            <a:prstGeom prst="ellipse">
              <a:avLst/>
            </a:prstGeom>
            <a:solidFill>
              <a:srgbClr val="C0E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E76FA7A-3749-8A9B-627E-92851822F596}"/>
                </a:ext>
              </a:extLst>
            </p:cNvPr>
            <p:cNvSpPr/>
            <p:nvPr/>
          </p:nvSpPr>
          <p:spPr>
            <a:xfrm>
              <a:off x="9541893" y="4192972"/>
              <a:ext cx="305421" cy="299080"/>
            </a:xfrm>
            <a:prstGeom prst="ellipse">
              <a:avLst/>
            </a:prstGeom>
            <a:solidFill>
              <a:srgbClr val="C4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45FF8C-9761-8E89-7C19-E903D9B83600}"/>
                </a:ext>
              </a:extLst>
            </p:cNvPr>
            <p:cNvSpPr/>
            <p:nvPr/>
          </p:nvSpPr>
          <p:spPr>
            <a:xfrm>
              <a:off x="9541893" y="4580899"/>
              <a:ext cx="305421" cy="299080"/>
            </a:xfrm>
            <a:prstGeom prst="ellipse">
              <a:avLst/>
            </a:prstGeom>
            <a:solidFill>
              <a:srgbClr val="E7C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D4F5D5-746A-DCF4-79C9-33CE9175FC0A}"/>
                </a:ext>
              </a:extLst>
            </p:cNvPr>
            <p:cNvSpPr/>
            <p:nvPr/>
          </p:nvSpPr>
          <p:spPr>
            <a:xfrm>
              <a:off x="9541893" y="4913408"/>
              <a:ext cx="305421" cy="299080"/>
            </a:xfrm>
            <a:prstGeom prst="ellipse">
              <a:avLst/>
            </a:prstGeom>
            <a:solidFill>
              <a:srgbClr val="FFE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34C50DF-AB87-0050-397C-E64EBCA64CA1}"/>
              </a:ext>
            </a:extLst>
          </p:cNvPr>
          <p:cNvGraphicFramePr>
            <a:graphicFrameLocks noGrp="1"/>
          </p:cNvGraphicFramePr>
          <p:nvPr/>
        </p:nvGraphicFramePr>
        <p:xfrm>
          <a:off x="3341729" y="2403788"/>
          <a:ext cx="2037348" cy="557503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34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How can we address this issue?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3A3A57AB-485A-FB9A-8CBE-B70B75C2BE74}"/>
              </a:ext>
            </a:extLst>
          </p:cNvPr>
          <p:cNvGraphicFramePr>
            <a:graphicFrameLocks noGrp="1"/>
          </p:cNvGraphicFramePr>
          <p:nvPr/>
        </p:nvGraphicFramePr>
        <p:xfrm>
          <a:off x="3323057" y="3828944"/>
          <a:ext cx="2037348" cy="675814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How much would this cost?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52" name="Picture 51" descr="Shape&#10;&#10;Description automatically generated with low confidence">
            <a:extLst>
              <a:ext uri="{FF2B5EF4-FFF2-40B4-BE49-F238E27FC236}">
                <a16:creationId xmlns:a16="http://schemas.microsoft.com/office/drawing/2014/main" id="{42AC0F57-D9BE-E2C9-1CD2-73F7F0FA7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86" y="2288005"/>
            <a:ext cx="874295" cy="874295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5737262-1D06-A1A0-C259-D276C28DC539}"/>
              </a:ext>
            </a:extLst>
          </p:cNvPr>
          <p:cNvSpPr txBox="1">
            <a:spLocks/>
          </p:cNvSpPr>
          <p:nvPr/>
        </p:nvSpPr>
        <p:spPr>
          <a:xfrm>
            <a:off x="647700" y="206167"/>
            <a:ext cx="10789136" cy="6980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46"/>
            <a:r>
              <a:rPr lang="en-US" sz="3600" b="1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t>PROCESS RECAP: BUILDING AN ACTION PLAN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6AFBA2AE-ED7D-5150-689D-8ACA6C59AC43}"/>
              </a:ext>
            </a:extLst>
          </p:cNvPr>
          <p:cNvGraphicFramePr>
            <a:graphicFrameLocks noGrp="1"/>
          </p:cNvGraphicFramePr>
          <p:nvPr/>
        </p:nvGraphicFramePr>
        <p:xfrm>
          <a:off x="9545052" y="3771859"/>
          <a:ext cx="2147454" cy="1361614"/>
        </p:xfrm>
        <a:graphic>
          <a:graphicData uri="http://schemas.openxmlformats.org/drawingml/2006/table">
            <a:tbl>
              <a:tblPr firstRow="1" bandRow="1"/>
              <a:tblGrid>
                <a:gridCol w="2147454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13616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Community Organizations MAN &amp; City Partnership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58" name="Picture 57" descr="Shape&#10;&#10;Description automatically generated with low confidence">
            <a:extLst>
              <a:ext uri="{FF2B5EF4-FFF2-40B4-BE49-F238E27FC236}">
                <a16:creationId xmlns:a16="http://schemas.microsoft.com/office/drawing/2014/main" id="{FF760848-406B-9DC0-8785-0DB026642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38" y="3799974"/>
            <a:ext cx="906378" cy="906378"/>
          </a:xfrm>
          <a:prstGeom prst="rect">
            <a:avLst/>
          </a:prstGeom>
        </p:spPr>
      </p:pic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AC13F5E-E6C4-2920-BE48-A4A90189D7AB}"/>
              </a:ext>
            </a:extLst>
          </p:cNvPr>
          <p:cNvGraphicFramePr>
            <a:graphicFrameLocks noGrp="1"/>
          </p:cNvGraphicFramePr>
          <p:nvPr/>
        </p:nvGraphicFramePr>
        <p:xfrm>
          <a:off x="9545052" y="5498391"/>
          <a:ext cx="2147454" cy="1106143"/>
        </p:xfrm>
        <a:graphic>
          <a:graphicData uri="http://schemas.openxmlformats.org/drawingml/2006/table">
            <a:tbl>
              <a:tblPr firstRow="1" bandRow="1"/>
              <a:tblGrid>
                <a:gridCol w="2147454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675814"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Funding and Support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62" name="Picture 61" descr="Shape&#10;&#10;Description automatically generated with low confidence">
            <a:extLst>
              <a:ext uri="{FF2B5EF4-FFF2-40B4-BE49-F238E27FC236}">
                <a16:creationId xmlns:a16="http://schemas.microsoft.com/office/drawing/2014/main" id="{3454563C-8A4F-60DD-746B-958259A6D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75" y="5630779"/>
            <a:ext cx="617620" cy="617620"/>
          </a:xfrm>
          <a:prstGeom prst="rect">
            <a:avLst/>
          </a:prstGeom>
        </p:spPr>
      </p:pic>
      <p:pic>
        <p:nvPicPr>
          <p:cNvPr id="64" name="Picture 63" descr="Shape&#10;&#10;Description automatically generated with low confidence">
            <a:extLst>
              <a:ext uri="{FF2B5EF4-FFF2-40B4-BE49-F238E27FC236}">
                <a16:creationId xmlns:a16="http://schemas.microsoft.com/office/drawing/2014/main" id="{50F42EB9-0A68-35EA-7CC8-27D454703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9" y="3384884"/>
            <a:ext cx="413084" cy="413084"/>
          </a:xfrm>
          <a:prstGeom prst="rect">
            <a:avLst/>
          </a:prstGeom>
        </p:spPr>
      </p:pic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6812E876-6C65-AA89-BFEA-92916EC96B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90" y="5109410"/>
            <a:ext cx="413084" cy="413084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961BAFBE-A080-55DD-7231-262835844F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03" y="5608011"/>
            <a:ext cx="825882" cy="825882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EAED5DE-73CF-B180-83A4-0DFC83E16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4" y="5105072"/>
            <a:ext cx="825882" cy="82588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5C9EB54-E818-4823-A3FE-544F8227C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8316" y="4039725"/>
            <a:ext cx="825882" cy="825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E0941-CEA2-7D62-AD05-21CEA7B1368F}"/>
              </a:ext>
            </a:extLst>
          </p:cNvPr>
          <p:cNvSpPr txBox="1"/>
          <p:nvPr/>
        </p:nvSpPr>
        <p:spPr>
          <a:xfrm>
            <a:off x="7774446" y="4125463"/>
            <a:ext cx="151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Roboto" panose="02000000000000000000" pitchFamily="2" charset="0"/>
              </a:rPr>
              <a:t>I</a:t>
            </a:r>
            <a:r>
              <a:rPr lang="en-US" sz="1800" b="0" i="0" strike="noStrike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ncorporate community priorities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C12A0-FCFF-FCA0-714F-834524329AA1}"/>
              </a:ext>
            </a:extLst>
          </p:cNvPr>
          <p:cNvSpPr txBox="1"/>
          <p:nvPr/>
        </p:nvSpPr>
        <p:spPr>
          <a:xfrm>
            <a:off x="7348542" y="5556869"/>
            <a:ext cx="151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strike="noStrike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Develop community partnerships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77B82-9BA0-F075-9E81-323C777670ED}"/>
              </a:ext>
            </a:extLst>
          </p:cNvPr>
          <p:cNvSpPr/>
          <p:nvPr/>
        </p:nvSpPr>
        <p:spPr>
          <a:xfrm>
            <a:off x="2678455" y="880127"/>
            <a:ext cx="3302495" cy="588162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AEFC4-F6EE-A00C-07DA-FF711307D3BF}"/>
              </a:ext>
            </a:extLst>
          </p:cNvPr>
          <p:cNvSpPr txBox="1"/>
          <p:nvPr/>
        </p:nvSpPr>
        <p:spPr>
          <a:xfrm>
            <a:off x="2905638" y="834335"/>
            <a:ext cx="2825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 are here</a:t>
            </a:r>
            <a:endParaRPr lang="en-US" sz="2400" b="0" i="0">
              <a:solidFill>
                <a:srgbClr val="FF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0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BB63B4-508C-7A77-7625-6FD760FB927C}"/>
              </a:ext>
            </a:extLst>
          </p:cNvPr>
          <p:cNvSpPr txBox="1">
            <a:spLocks/>
          </p:cNvSpPr>
          <p:nvPr/>
        </p:nvSpPr>
        <p:spPr>
          <a:xfrm>
            <a:off x="647700" y="206167"/>
            <a:ext cx="9928493" cy="6980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46"/>
            <a:r>
              <a:rPr lang="en-US" sz="3600" b="1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t>How will we prioritize?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B6334FB1-CE2A-4224-187B-FE6AFCEE7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0593" flipV="1">
            <a:off x="2556404" y="1356129"/>
            <a:ext cx="621632" cy="62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999D6D-4FA0-B5AF-17D6-1BF2F9FDC005}"/>
              </a:ext>
            </a:extLst>
          </p:cNvPr>
          <p:cNvSpPr txBox="1"/>
          <p:nvPr/>
        </p:nvSpPr>
        <p:spPr>
          <a:xfrm>
            <a:off x="914400" y="1129005"/>
            <a:ext cx="174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What should we focus on?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EFFCD4-0086-991C-67C9-50EC48B1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7D972D1-C820-19E1-1810-3C2523793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51507"/>
              </p:ext>
            </p:extLst>
          </p:nvPr>
        </p:nvGraphicFramePr>
        <p:xfrm>
          <a:off x="1145654" y="3388247"/>
          <a:ext cx="4929316" cy="2447263"/>
        </p:xfrm>
        <a:graphic>
          <a:graphicData uri="http://schemas.openxmlformats.org/drawingml/2006/table">
            <a:tbl>
              <a:tblPr firstRow="1" bandRow="1"/>
              <a:tblGrid>
                <a:gridCol w="4929316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1512130">
                <a:tc>
                  <a:txBody>
                    <a:bodyPr/>
                    <a:lstStyle/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endParaRPr lang="en-US" sz="20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Community workshop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Survey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Boulevard conversations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Past plans and strategies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Existing conditions analysis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Neighborhood history review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endParaRPr lang="en-US" sz="20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E7D949-BA77-FF0C-E23B-95C5D601BBEF}"/>
              </a:ext>
            </a:extLst>
          </p:cNvPr>
          <p:cNvSpPr txBox="1"/>
          <p:nvPr/>
        </p:nvSpPr>
        <p:spPr>
          <a:xfrm>
            <a:off x="9772261" y="842867"/>
            <a:ext cx="174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What makes sense to do first?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7A5389DD-25AB-BFC1-6BF0-7F1D58FC3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087" flipV="1">
            <a:off x="9359592" y="1402963"/>
            <a:ext cx="621632" cy="621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3C3DF-B650-E151-1EAA-988D55AAD0F2}"/>
              </a:ext>
            </a:extLst>
          </p:cNvPr>
          <p:cNvSpPr txBox="1"/>
          <p:nvPr/>
        </p:nvSpPr>
        <p:spPr>
          <a:xfrm>
            <a:off x="1484027" y="1889294"/>
            <a:ext cx="4332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BB279"/>
                </a:solidFill>
                <a:latin typeface="Franklin Gothic Heavy" panose="020B0903020102020204" pitchFamily="34" charset="0"/>
              </a:rPr>
              <a:t>Urgent community needs </a:t>
            </a:r>
            <a:r>
              <a:rPr lang="en-US" sz="2000">
                <a:solidFill>
                  <a:srgbClr val="7BB279"/>
                </a:solidFill>
                <a:latin typeface="Franklin Gothic Book" panose="020B0503020102020204" pitchFamily="34" charset="0"/>
              </a:rPr>
              <a:t>as understood from studies and recent and past community comments including… </a:t>
            </a:r>
            <a:endParaRPr lang="en-US" sz="2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2E21F2-C38A-D162-0ED1-134612F2E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4741"/>
              </p:ext>
            </p:extLst>
          </p:nvPr>
        </p:nvGraphicFramePr>
        <p:xfrm>
          <a:off x="7111507" y="3393879"/>
          <a:ext cx="4929316" cy="2752063"/>
        </p:xfrm>
        <a:graphic>
          <a:graphicData uri="http://schemas.openxmlformats.org/drawingml/2006/table">
            <a:tbl>
              <a:tblPr firstRow="1" bandRow="1"/>
              <a:tblGrid>
                <a:gridCol w="4929316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1512130">
                <a:tc>
                  <a:txBody>
                    <a:bodyPr/>
                    <a:lstStyle/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endParaRPr lang="en-US" sz="20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Quick wins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Existing momentum and partners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Potential to build important partnerships and capacity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Concentrated impact along the boulevard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Advancing all priority topic areas</a:t>
                      </a:r>
                    </a:p>
                    <a:p>
                      <a:pPr marL="742950" indent="-742950" algn="l" defTabSz="914400" rtl="0" eaLnBrk="1" fontAlgn="ctr" latinLnBrk="0" hangingPunct="1">
                        <a:buAutoNum type="arabicPeriod"/>
                      </a:pPr>
                      <a:endParaRPr lang="en-US" sz="20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07CBE80-0DD1-50CD-783F-3048E9E5F8A9}"/>
              </a:ext>
            </a:extLst>
          </p:cNvPr>
          <p:cNvSpPr txBox="1"/>
          <p:nvPr/>
        </p:nvSpPr>
        <p:spPr>
          <a:xfrm>
            <a:off x="7017178" y="2015288"/>
            <a:ext cx="43321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BB279"/>
                </a:solidFill>
                <a:latin typeface="Franklin Gothic Heavy" panose="020B0903020102020204" pitchFamily="34" charset="0"/>
              </a:rPr>
              <a:t>Actions that build momentum and set foundations for community action in the future, </a:t>
            </a:r>
            <a:r>
              <a:rPr lang="en-US" sz="2000">
                <a:solidFill>
                  <a:srgbClr val="7BB279"/>
                </a:solidFill>
                <a:latin typeface="Franklin Gothic Book" panose="020B0503020102020204" pitchFamily="34" charset="0"/>
              </a:rPr>
              <a:t>considering…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629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BB63B4-508C-7A77-7625-6FD760FB927C}"/>
              </a:ext>
            </a:extLst>
          </p:cNvPr>
          <p:cNvSpPr txBox="1">
            <a:spLocks/>
          </p:cNvSpPr>
          <p:nvPr/>
        </p:nvSpPr>
        <p:spPr>
          <a:xfrm>
            <a:off x="647700" y="206167"/>
            <a:ext cx="9928493" cy="6980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46"/>
            <a:r>
              <a:rPr lang="en-US" sz="3600" b="1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t>What will go into an action proposal?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39BBCE-365F-F313-61C6-598F6AACA248}"/>
              </a:ext>
            </a:extLst>
          </p:cNvPr>
          <p:cNvGraphicFramePr>
            <a:graphicFrameLocks noGrp="1"/>
          </p:cNvGraphicFramePr>
          <p:nvPr/>
        </p:nvGraphicFramePr>
        <p:xfrm>
          <a:off x="3332559" y="1513044"/>
          <a:ext cx="2037348" cy="1197583"/>
        </p:xfrm>
        <a:graphic>
          <a:graphicData uri="http://schemas.openxmlformats.org/drawingml/2006/table">
            <a:tbl>
              <a:tblPr firstRow="1" bandRow="1"/>
              <a:tblGrid>
                <a:gridCol w="2037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Establish a trash pickup group</a:t>
                      </a:r>
                    </a:p>
                    <a:p>
                      <a:pPr algn="ctr" rtl="0" fontAlgn="ctr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B6334FB1-CE2A-4224-187B-FE6AFCEE7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0593" flipV="1">
            <a:off x="2556404" y="1356129"/>
            <a:ext cx="621632" cy="62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999D6D-4FA0-B5AF-17D6-1BF2F9FDC005}"/>
              </a:ext>
            </a:extLst>
          </p:cNvPr>
          <p:cNvSpPr txBox="1"/>
          <p:nvPr/>
        </p:nvSpPr>
        <p:spPr>
          <a:xfrm>
            <a:off x="914400" y="1129005"/>
            <a:ext cx="174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ACTION:</a:t>
            </a:r>
          </a:p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Concrete task that meets our goals/objectives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8B8F1-2EBC-9E63-8D9A-40EC64E13BCB}"/>
              </a:ext>
            </a:extLst>
          </p:cNvPr>
          <p:cNvSpPr txBox="1"/>
          <p:nvPr/>
        </p:nvSpPr>
        <p:spPr>
          <a:xfrm>
            <a:off x="920620" y="4671528"/>
            <a:ext cx="174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MOVES:</a:t>
            </a:r>
          </a:p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Steps that steer the Action Plan toward successful change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EFFCD4-0086-991C-67C9-50EC48B1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001551-A94E-610F-89A1-DDC63D8F18C0}"/>
              </a:ext>
            </a:extLst>
          </p:cNvPr>
          <p:cNvSpPr txBox="1">
            <a:spLocks/>
          </p:cNvSpPr>
          <p:nvPr/>
        </p:nvSpPr>
        <p:spPr>
          <a:xfrm>
            <a:off x="3278522" y="3971807"/>
            <a:ext cx="4571521" cy="453312"/>
          </a:xfrm>
          <a:prstGeom prst="rect">
            <a:avLst/>
          </a:prstGeom>
        </p:spPr>
        <p:txBody>
          <a:bodyPr numCol="1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46"/>
            <a:r>
              <a:rPr lang="en-US" sz="2400" b="1">
                <a:solidFill>
                  <a:srgbClr val="7BB279"/>
                </a:solidFill>
                <a:latin typeface="Roboto" panose="02000000000000000000" pitchFamily="2" charset="0"/>
              </a:rPr>
              <a:t>What needs to happen?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F30A05-8C2F-5967-B5C7-1C2D34EE6353}"/>
              </a:ext>
            </a:extLst>
          </p:cNvPr>
          <p:cNvSpPr txBox="1">
            <a:spLocks/>
          </p:cNvSpPr>
          <p:nvPr/>
        </p:nvSpPr>
        <p:spPr>
          <a:xfrm>
            <a:off x="3278522" y="3491437"/>
            <a:ext cx="5842545" cy="453312"/>
          </a:xfrm>
          <a:prstGeom prst="rect">
            <a:avLst/>
          </a:prstGeom>
        </p:spPr>
        <p:txBody>
          <a:bodyPr numCol="1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46"/>
            <a:r>
              <a:rPr lang="en-US" sz="2400" b="1">
                <a:solidFill>
                  <a:srgbClr val="7BB279"/>
                </a:solidFill>
                <a:latin typeface="Roboto" panose="02000000000000000000" pitchFamily="2" charset="0"/>
              </a:rPr>
              <a:t>Why is this action important?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7D972D1-C820-19E1-1810-3C2523793A6B}"/>
              </a:ext>
            </a:extLst>
          </p:cNvPr>
          <p:cNvGraphicFramePr>
            <a:graphicFrameLocks noGrp="1"/>
          </p:cNvGraphicFramePr>
          <p:nvPr/>
        </p:nvGraphicFramePr>
        <p:xfrm>
          <a:off x="3338777" y="4539376"/>
          <a:ext cx="5842545" cy="1724575"/>
        </p:xfrm>
        <a:graphic>
          <a:graphicData uri="http://schemas.openxmlformats.org/drawingml/2006/table">
            <a:tbl>
              <a:tblPr firstRow="1" bandRow="1"/>
              <a:tblGrid>
                <a:gridCol w="5842545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1724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1. </a:t>
                      </a:r>
                    </a:p>
                    <a:p>
                      <a:pPr algn="l" rtl="0" fontAlgn="ctr"/>
                      <a:r>
                        <a:rPr lang="en-US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2. </a:t>
                      </a:r>
                    </a:p>
                    <a:p>
                      <a:pPr algn="l" rtl="0" fontAlgn="ctr"/>
                      <a:r>
                        <a:rPr lang="en-US" sz="36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3. </a:t>
                      </a:r>
                    </a:p>
                  </a:txBody>
                  <a:tcPr marL="8863" marR="8863" marT="8863" marB="0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BC57365C-5D18-9656-FF98-40F7A5C1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868" flipH="1" flipV="1">
            <a:off x="2410224" y="5707305"/>
            <a:ext cx="621632" cy="621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7D949-BA77-FF0C-E23B-95C5D601BBEF}"/>
              </a:ext>
            </a:extLst>
          </p:cNvPr>
          <p:cNvSpPr txBox="1"/>
          <p:nvPr/>
        </p:nvSpPr>
        <p:spPr>
          <a:xfrm>
            <a:off x="9772261" y="842867"/>
            <a:ext cx="174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ACCOUNTABILITY:</a:t>
            </a:r>
          </a:p>
          <a:p>
            <a:pPr algn="ctr"/>
            <a:r>
              <a:rPr lang="en-US" sz="1600">
                <a:solidFill>
                  <a:srgbClr val="7BB279"/>
                </a:solidFill>
                <a:latin typeface="Franklin Gothic Book" panose="020B0503020102020204" pitchFamily="34" charset="0"/>
              </a:rPr>
              <a:t>Who should be guiding the next steps and near-term goals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803185-D19A-FBDB-4266-742C5053B29D}"/>
              </a:ext>
            </a:extLst>
          </p:cNvPr>
          <p:cNvGraphicFramePr>
            <a:graphicFrameLocks noGrp="1"/>
          </p:cNvGraphicFramePr>
          <p:nvPr/>
        </p:nvGraphicFramePr>
        <p:xfrm>
          <a:off x="5677652" y="1513148"/>
          <a:ext cx="3466348" cy="1724575"/>
        </p:xfrm>
        <a:graphic>
          <a:graphicData uri="http://schemas.openxmlformats.org/drawingml/2006/table">
            <a:tbl>
              <a:tblPr firstRow="1" bandRow="1"/>
              <a:tblGrid>
                <a:gridCol w="3466348">
                  <a:extLst>
                    <a:ext uri="{9D8B030D-6E8A-4147-A177-3AD203B41FA5}">
                      <a16:colId xmlns:a16="http://schemas.microsoft.com/office/drawing/2014/main" val="3700343506"/>
                    </a:ext>
                  </a:extLst>
                </a:gridCol>
              </a:tblGrid>
              <a:tr h="1724575">
                <a:tc>
                  <a:txBody>
                    <a:bodyPr/>
                    <a:lstStyle/>
                    <a:p>
                      <a:pPr algn="r" rtl="0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Who should lead this effort?</a:t>
                      </a:r>
                    </a:p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Who are potential partners?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What should happen by 2024?</a:t>
                      </a:r>
                    </a:p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What resources are needed?</a:t>
                      </a:r>
                    </a:p>
                  </a:txBody>
                  <a:tcPr marL="8863" marR="8863" marT="8863" marB="0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95277"/>
                  </a:ext>
                </a:extLst>
              </a:tr>
            </a:tbl>
          </a:graphicData>
        </a:graphic>
      </p:graphicFrame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7A5389DD-25AB-BFC1-6BF0-7F1D58FC3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087" flipV="1">
            <a:off x="9296217" y="1704472"/>
            <a:ext cx="621632" cy="6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5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F2044E-1B01-0EF1-6D2B-BA69DF50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16E6B0-0418-5DC2-D392-030FBAE337B6}"/>
              </a:ext>
            </a:extLst>
          </p:cNvPr>
          <p:cNvGrpSpPr/>
          <p:nvPr/>
        </p:nvGrpSpPr>
        <p:grpSpPr>
          <a:xfrm>
            <a:off x="344669" y="214054"/>
            <a:ext cx="1441735" cy="1346307"/>
            <a:chOff x="-4313924" y="6552227"/>
            <a:chExt cx="802903" cy="749759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AEAAC4D-D197-BBDE-B5AC-339BE7D41B48}"/>
                </a:ext>
              </a:extLst>
            </p:cNvPr>
            <p:cNvSpPr txBox="1"/>
            <p:nvPr/>
          </p:nvSpPr>
          <p:spPr>
            <a:xfrm>
              <a:off x="-4313924" y="7020602"/>
              <a:ext cx="802903" cy="281384"/>
            </a:xfrm>
            <a:prstGeom prst="rect">
              <a:avLst/>
            </a:prstGeom>
            <a:solidFill>
              <a:srgbClr val="77B0E0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3200" b="1" spc="165">
                  <a:solidFill>
                    <a:schemeClr val="bg1"/>
                  </a:solidFill>
                  <a:latin typeface="Roboto Condensed"/>
                  <a:cs typeface="Roboto Condensed"/>
                </a:rPr>
                <a:t>LIVE</a:t>
              </a:r>
            </a:p>
          </p:txBody>
        </p:sp>
        <p:pic>
          <p:nvPicPr>
            <p:cNvPr id="12" name="Graphic 11" descr="Home with solid fill">
              <a:extLst>
                <a:ext uri="{FF2B5EF4-FFF2-40B4-BE49-F238E27FC236}">
                  <a16:creationId xmlns:a16="http://schemas.microsoft.com/office/drawing/2014/main" id="{CE949EE7-F3E1-B88E-ADAA-8962708E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149641" y="6552227"/>
              <a:ext cx="474490" cy="474490"/>
            </a:xfrm>
            <a:prstGeom prst="rect">
              <a:avLst/>
            </a:prstGeom>
          </p:spPr>
        </p:pic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0CD59A6-FF51-3A0C-64ED-D9357A86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03247"/>
              </p:ext>
            </p:extLst>
          </p:nvPr>
        </p:nvGraphicFramePr>
        <p:xfrm>
          <a:off x="3186243" y="108419"/>
          <a:ext cx="8661088" cy="743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272">
                  <a:extLst>
                    <a:ext uri="{9D8B030D-6E8A-4147-A177-3AD203B41FA5}">
                      <a16:colId xmlns:a16="http://schemas.microsoft.com/office/drawing/2014/main" val="31285091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858597004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381748885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086295398"/>
                    </a:ext>
                  </a:extLst>
                </a:gridCol>
              </a:tblGrid>
              <a:tr h="44964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First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Rationale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Existing Momentum + Partners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Later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9850"/>
                  </a:ext>
                </a:extLst>
              </a:tr>
              <a:tr h="4522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Develop a housing agenda for the boulevard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Catalog and promote existing resources and programs for renters and homeowners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a resource guide that shares information about what the City and providers are doing to support local unhoused people, and advocate for better feedback loops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Provide input to educational offerings and services from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Taking action in this way will bring together residents and partners to identify specific housing priorities for the area, and explore options such as a land trust or other displacement measures, and to learn about existing services and programs.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 housing agenda is a quick win.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City initiatives include: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Home repair program through Code Enforcement partnership with SMUD/Habitat/CRP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Rental assistance and home repair through SHRA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City submitted EPA grant for further resources for home repair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Golden One initiatives include: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Temporary bank location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Homeownership Classes and Resources 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Chase Bank initiatives include: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Business banking education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new funds and programs to provide property tax support and home improvement support for existing homeowners to help community members stay in their homes </a:t>
                      </a: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Facilitate educational programs that connect long-term residents who may need extra income with residents looking for housing (i.e. through ADUs or roommate matching program)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1404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E2E4405-4DD5-946D-F366-76D758F6DC6B}"/>
              </a:ext>
            </a:extLst>
          </p:cNvPr>
          <p:cNvSpPr/>
          <p:nvPr/>
        </p:nvSpPr>
        <p:spPr>
          <a:xfrm>
            <a:off x="344669" y="1807857"/>
            <a:ext cx="2398531" cy="2758085"/>
          </a:xfrm>
          <a:prstGeom prst="rect">
            <a:avLst/>
          </a:prstGeom>
          <a:solidFill>
            <a:srgbClr val="77A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and preserve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affordable housing and home ownership opportunities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residents. </a:t>
            </a:r>
          </a:p>
        </p:txBody>
      </p:sp>
    </p:spTree>
    <p:extLst>
      <p:ext uri="{BB962C8B-B14F-4D97-AF65-F5344CB8AC3E}">
        <p14:creationId xmlns:p14="http://schemas.microsoft.com/office/powerpoint/2010/main" val="25568599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F2044E-1B01-0EF1-6D2B-BA69DF509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0CD59A6-FF51-3A0C-64ED-D9357A86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5954"/>
              </p:ext>
            </p:extLst>
          </p:nvPr>
        </p:nvGraphicFramePr>
        <p:xfrm>
          <a:off x="3186243" y="108419"/>
          <a:ext cx="866108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272">
                  <a:extLst>
                    <a:ext uri="{9D8B030D-6E8A-4147-A177-3AD203B41FA5}">
                      <a16:colId xmlns:a16="http://schemas.microsoft.com/office/drawing/2014/main" val="31285091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858597004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381748885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086295398"/>
                    </a:ext>
                  </a:extLst>
                </a:gridCol>
              </a:tblGrid>
              <a:tr h="47696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First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Rationale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Existing Momentum + Partners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Later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9850"/>
                  </a:ext>
                </a:extLst>
              </a:tr>
              <a:tr h="53869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Business ambassador work with City staff to help businesses navigate existing programs and processes (e.g. permitting)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Develop community-specific job 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Expand workforce training services and target them to the needs of local and growing businesses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Taking action in this way will bring together residents and partners to identify and address barriers to existing programs. </a:t>
                      </a: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Having completed this, the community will be prepared to identify if further direct action is needed.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 community job board is a quick win.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City initiatives include: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Sac IEDC Business community liaison and TA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CBCC MCSBC program for business 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1913 pop 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strike="sngStrike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Lost incubator concept (Alchemist)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Chase Bank initiatives include: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Considering creating one-stop business resource center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new funds and programs to invest in targeted infrastructure and property improvements for businesses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Advocate for broadband and utility upgrades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one-stop business resource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area business attraction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business incubator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Attract large anchor tenant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1404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E2E4405-4DD5-946D-F366-76D758F6DC6B}"/>
              </a:ext>
            </a:extLst>
          </p:cNvPr>
          <p:cNvSpPr/>
          <p:nvPr/>
        </p:nvSpPr>
        <p:spPr>
          <a:xfrm>
            <a:off x="344669" y="1807857"/>
            <a:ext cx="2398531" cy="2758085"/>
          </a:xfrm>
          <a:prstGeom prst="rect">
            <a:avLst/>
          </a:prstGeom>
          <a:solidFill>
            <a:srgbClr val="AA7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Foster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retain businesses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provide good job opportunities and career growth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workers in the community. 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1135B-C614-B0C6-B23F-C725633A9731}"/>
              </a:ext>
            </a:extLst>
          </p:cNvPr>
          <p:cNvGrpSpPr/>
          <p:nvPr/>
        </p:nvGrpSpPr>
        <p:grpSpPr>
          <a:xfrm>
            <a:off x="344669" y="321779"/>
            <a:ext cx="1466850" cy="1235838"/>
            <a:chOff x="361950" y="6138904"/>
            <a:chExt cx="1466850" cy="1235838"/>
          </a:xfrm>
        </p:grpSpPr>
        <p:pic>
          <p:nvPicPr>
            <p:cNvPr id="4" name="Graphic 3" descr="Online meeting with solid fill">
              <a:extLst>
                <a:ext uri="{FF2B5EF4-FFF2-40B4-BE49-F238E27FC236}">
                  <a16:creationId xmlns:a16="http://schemas.microsoft.com/office/drawing/2014/main" id="{37F81A7F-1E32-E896-849E-6989BE811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0677" y="6138904"/>
              <a:ext cx="731519" cy="731519"/>
            </a:xfrm>
            <a:prstGeom prst="rect">
              <a:avLst/>
            </a:prstGeom>
          </p:spPr>
        </p:pic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A02EBD6E-A3CA-E89B-CE21-FA786EF6F725}"/>
                </a:ext>
              </a:extLst>
            </p:cNvPr>
            <p:cNvSpPr txBox="1"/>
            <p:nvPr/>
          </p:nvSpPr>
          <p:spPr>
            <a:xfrm>
              <a:off x="361950" y="6869475"/>
              <a:ext cx="1466850" cy="505267"/>
            </a:xfrm>
            <a:prstGeom prst="rect">
              <a:avLst/>
            </a:prstGeom>
            <a:solidFill>
              <a:srgbClr val="AA7AB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3200" b="1" spc="165">
                  <a:solidFill>
                    <a:schemeClr val="bg1"/>
                  </a:solidFill>
                  <a:latin typeface="Roboto Condensed"/>
                  <a:cs typeface="Roboto Condensed"/>
                </a:rPr>
                <a:t>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17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F2044E-1B01-0EF1-6D2B-BA69DF509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41" y="6185647"/>
            <a:ext cx="1680882" cy="672353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0CD59A6-FF51-3A0C-64ED-D9357A86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55962"/>
              </p:ext>
            </p:extLst>
          </p:nvPr>
        </p:nvGraphicFramePr>
        <p:xfrm>
          <a:off x="3186243" y="108419"/>
          <a:ext cx="8661088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272">
                  <a:extLst>
                    <a:ext uri="{9D8B030D-6E8A-4147-A177-3AD203B41FA5}">
                      <a16:colId xmlns:a16="http://schemas.microsoft.com/office/drawing/2014/main" val="31285091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858597004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3817488852"/>
                    </a:ext>
                  </a:extLst>
                </a:gridCol>
                <a:gridCol w="2165272">
                  <a:extLst>
                    <a:ext uri="{9D8B030D-6E8A-4147-A177-3AD203B41FA5}">
                      <a16:colId xmlns:a16="http://schemas.microsoft.com/office/drawing/2014/main" val="2086295398"/>
                    </a:ext>
                  </a:extLst>
                </a:gridCol>
              </a:tblGrid>
              <a:tr h="47696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First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Rationale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Existing Momentum + Partners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Later 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9850"/>
                  </a:ext>
                </a:extLst>
              </a:tr>
              <a:tr h="53869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Promote, uplift, and gather feedback on façade improvements program </a:t>
                      </a: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community-led effort to identify, understand, and explore how to better activate vacant properties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marketing and branding campaign for the corridor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Taking action in this way will bring together residents and partners to participate in the façade program will both improve the corridor and improve future programs by addressing barriers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Creating a better understanding of what can be done about vacant properties will inform any future approaches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Having completed this, the community will be prepared to identify if further direct action is needed.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 branding campaign is a quick win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City initiatives include: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Façade improvements program (City and District 2)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Marketing/branding RFP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Transformative Grants for tenant improvements,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etc</a:t>
                      </a:r>
                    </a:p>
                    <a:p>
                      <a:pPr marL="0" lvl="0" indent="0"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DPP planned activations on vacant lots/buildings in partnership with Unseen heroes/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Capsity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/Light and Water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GSUL activations on Marysville and Grant vacant lot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</a:endParaRPr>
                    </a:p>
                    <a:p>
                      <a:pPr marL="45720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Build coworking / shared space for business entrepreneurship (E.g. shared kitchen)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popup program for vacant storefronts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Identify funds for activation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Create artist fund for popups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Attract grocery store, or develop co-op grocery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Open Sans Light"/>
                          <a:ea typeface="Open Sans Light"/>
                          <a:cs typeface="Open Sans Light"/>
                        </a:rPr>
                        <a:t>Build community garden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1404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E2E4405-4DD5-946D-F366-76D758F6DC6B}"/>
              </a:ext>
            </a:extLst>
          </p:cNvPr>
          <p:cNvSpPr/>
          <p:nvPr/>
        </p:nvSpPr>
        <p:spPr>
          <a:xfrm>
            <a:off x="344669" y="1807857"/>
            <a:ext cx="2398531" cy="2758085"/>
          </a:xfrm>
          <a:prstGeom prst="rect">
            <a:avLst/>
          </a:prstGeom>
          <a:solidFill>
            <a:srgbClr val="C47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an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 retail corridor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meets the various shopping and entertainment needs of the community.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5B9D6A-3543-F8F7-9047-940A551F3C0C}"/>
              </a:ext>
            </a:extLst>
          </p:cNvPr>
          <p:cNvGrpSpPr/>
          <p:nvPr/>
        </p:nvGrpSpPr>
        <p:grpSpPr>
          <a:xfrm>
            <a:off x="344669" y="108419"/>
            <a:ext cx="1466850" cy="1327037"/>
            <a:chOff x="361950" y="4761964"/>
            <a:chExt cx="1466850" cy="1327037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E7C29FF5-0B3F-C80B-7616-3ACA4FDFDB43}"/>
                </a:ext>
              </a:extLst>
            </p:cNvPr>
            <p:cNvSpPr txBox="1"/>
            <p:nvPr/>
          </p:nvSpPr>
          <p:spPr>
            <a:xfrm>
              <a:off x="361950" y="5583734"/>
              <a:ext cx="1466850" cy="505267"/>
            </a:xfrm>
            <a:prstGeom prst="rect">
              <a:avLst/>
            </a:prstGeom>
            <a:solidFill>
              <a:srgbClr val="C4712B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3200" b="1" spc="165">
                  <a:solidFill>
                    <a:schemeClr val="bg1"/>
                  </a:solidFill>
                  <a:latin typeface="Roboto Condensed"/>
                  <a:cs typeface="Roboto Condensed"/>
                </a:rPr>
                <a:t>SHOP</a:t>
              </a:r>
            </a:p>
          </p:txBody>
        </p:sp>
        <p:pic>
          <p:nvPicPr>
            <p:cNvPr id="8" name="Graphic 7" descr="Shopping bag with solid fill">
              <a:extLst>
                <a:ext uri="{FF2B5EF4-FFF2-40B4-BE49-F238E27FC236}">
                  <a16:creationId xmlns:a16="http://schemas.microsoft.com/office/drawing/2014/main" id="{5B372F81-CD83-13BA-49B9-A1674E565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5287" y="4761964"/>
              <a:ext cx="779969" cy="779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70fa20-727a-430a-be4b-044d9495db71" xsi:nil="true"/>
    <lcf76f155ced4ddcb4097134ff3c332f xmlns="43de8bf9-d5d7-4d70-abe0-2f24d1714c23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C010A8EFE6C4CA3731C192E6C1E64" ma:contentTypeVersion="" ma:contentTypeDescription="Create a new document." ma:contentTypeScope="" ma:versionID="449ef9f8e390c4a377b5188ae2d1cc73">
  <xsd:schema xmlns:xsd="http://www.w3.org/2001/XMLSchema" xmlns:xs="http://www.w3.org/2001/XMLSchema" xmlns:p="http://schemas.microsoft.com/office/2006/metadata/properties" xmlns:ns1="http://schemas.microsoft.com/sharepoint/v3" xmlns:ns2="43de8bf9-d5d7-4d70-abe0-2f24d1714c23" xmlns:ns3="cc08bae3-5b63-4ed8-9bab-4ff874543541" xmlns:ns4="1970fa20-727a-430a-be4b-044d9495db71" targetNamespace="http://schemas.microsoft.com/office/2006/metadata/properties" ma:root="true" ma:fieldsID="47ee2773f5bb2b8718fab1bd46541ef0" ns1:_="" ns2:_="" ns3:_="" ns4:_="">
    <xsd:import namespace="http://schemas.microsoft.com/sharepoint/v3"/>
    <xsd:import namespace="43de8bf9-d5d7-4d70-abe0-2f24d1714c23"/>
    <xsd:import namespace="cc08bae3-5b63-4ed8-9bab-4ff874543541"/>
    <xsd:import namespace="1970fa20-727a-430a-be4b-044d9495db7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e8bf9-d5d7-4d70-abe0-2f24d1714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fc7c4e0-17e6-4739-bd6e-b72b682595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8bae3-5b63-4ed8-9bab-4ff874543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0fa20-727a-430a-be4b-044d9495db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5a484df-288a-467f-8b99-fe4b53f897e0}" ma:internalName="TaxCatchAll" ma:showField="CatchAllData" ma:web="cc08bae3-5b63-4ed8-9bab-4ff874543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863D8-5F62-4EEA-92C0-55B538A7CFD2}">
  <ds:schemaRefs>
    <ds:schemaRef ds:uri="d1331b17-a901-4ad5-a9c4-11e664363197"/>
    <ds:schemaRef ds:uri="f177802e-9a13-4cac-bdc6-98a469a01a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2C1188-A5B9-4881-A251-7908B5ED13DB}"/>
</file>

<file path=customXml/itemProps3.xml><?xml version="1.0" encoding="utf-8"?>
<ds:datastoreItem xmlns:ds="http://schemas.openxmlformats.org/officeDocument/2006/customXml" ds:itemID="{01F2FE0B-F481-4527-A6AB-E13D021E20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2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Kim</dc:creator>
  <cp:revision>94</cp:revision>
  <dcterms:created xsi:type="dcterms:W3CDTF">2022-09-15T17:29:38Z</dcterms:created>
  <dcterms:modified xsi:type="dcterms:W3CDTF">2023-04-21T20:13:31Z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0x010100DD6C010A8EFE6C4CA3731C192E6C1E64</vt:lpwstr>
  </property>
  <property fmtid="{D5CDD505-2E9C-101B-9397-08002B2CF9AE}" pid="3" name="MediaServiceImageTags">
    <vt:lpwstr/>
  </property>
</Properties>
</file>