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6"/>
  </p:notesMasterIdLst>
  <p:sldIdLst>
    <p:sldId id="336" r:id="rId2"/>
    <p:sldId id="334" r:id="rId3"/>
    <p:sldId id="335" r:id="rId4"/>
    <p:sldId id="337" r:id="rId5"/>
    <p:sldId id="284" r:id="rId6"/>
    <p:sldId id="354" r:id="rId7"/>
    <p:sldId id="283" r:id="rId8"/>
    <p:sldId id="369" r:id="rId9"/>
    <p:sldId id="363" r:id="rId10"/>
    <p:sldId id="364" r:id="rId11"/>
    <p:sldId id="375" r:id="rId12"/>
    <p:sldId id="378" r:id="rId13"/>
    <p:sldId id="365" r:id="rId14"/>
    <p:sldId id="371" r:id="rId15"/>
    <p:sldId id="372" r:id="rId16"/>
    <p:sldId id="380" r:id="rId17"/>
    <p:sldId id="366" r:id="rId18"/>
    <p:sldId id="367" r:id="rId19"/>
    <p:sldId id="370" r:id="rId20"/>
    <p:sldId id="368" r:id="rId21"/>
    <p:sldId id="373" r:id="rId22"/>
    <p:sldId id="304" r:id="rId23"/>
    <p:sldId id="360" r:id="rId24"/>
    <p:sldId id="362" r:id="rId25"/>
    <p:sldId id="285" r:id="rId26"/>
    <p:sldId id="374" r:id="rId27"/>
    <p:sldId id="376" r:id="rId28"/>
    <p:sldId id="377" r:id="rId29"/>
    <p:sldId id="305" r:id="rId30"/>
    <p:sldId id="379" r:id="rId31"/>
    <p:sldId id="361" r:id="rId32"/>
    <p:sldId id="286" r:id="rId33"/>
    <p:sldId id="324" r:id="rId34"/>
    <p:sldId id="31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B6"/>
    <a:srgbClr val="0D15B3"/>
    <a:srgbClr val="0E41B2"/>
    <a:srgbClr val="FF7C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33" autoAdjust="0"/>
  </p:normalViewPr>
  <p:slideViewPr>
    <p:cSldViewPr snapToGrid="0">
      <p:cViewPr varScale="1">
        <p:scale>
          <a:sx n="150" d="100"/>
          <a:sy n="150" d="100"/>
        </p:scale>
        <p:origin x="486" y="12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47D4-6A5E-400A-8735-2B2C4E9309C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0B83-04FC-4BB6-9082-6AB8531A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B0B83-04FC-4BB6-9082-6AB8531AC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13EE-2338-9FF1-C9F0-F7413DB0B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2FA75-ACBD-BA42-EB2D-490995234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152B0-3245-195C-DDBA-41F0FF98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F073A-7100-11E8-ABF6-C7C6AEDF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62AD-E6F4-0DD1-4B1E-8C7F4502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A740-8C47-038C-7002-A11D22C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E5B2-A5AE-7ADD-218E-A0B11013F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2E33-C0EA-BD2C-101B-FF071817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D292A-5743-D936-BDA8-D01414E3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E7D2-4C9A-31BD-2F11-CE6E091B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835BF-219D-9D01-99D1-4259E50D9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1A134-FF15-9D15-AB40-8FC9F9B1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87F7-86AF-F2DC-28C5-FDF614D7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268E7-751E-9774-7881-4385D9F3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2D1B-081B-A6D2-9F63-A47C67A5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46A0-B9BA-3055-A231-EEEACD1E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82E9B-EFD8-687E-5EBE-4A644BD9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A573-A53F-FB27-EFA2-88A05EC5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1612-E1BE-872C-314E-08B65724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4A35-81D1-90EA-11D1-5318AC01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ED0A-3A2D-693A-0C24-0EB636F3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B2AAE-948D-B138-706B-C1BCD7F7E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BB0F-4F43-875F-679C-5F8B7F92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479B-985F-9425-612C-8A96D440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BB85-5366-4AFC-9C62-BA859CA4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6706-945D-8518-B859-9747561E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C617D-E3A5-BA49-DC5E-2A442CA8C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A886F-02B7-AA33-FA0E-2684D6F06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4B30C-2D31-3FE7-CACF-967DECBC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FEF4D-EB82-CA83-7DDC-59BDDCC3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1E817-EF08-FD9D-29ED-8BDCE79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430F-74CE-E674-3405-CA4499EC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4173-B06C-6F3A-C4D8-8DDD836F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967F5-C21A-7733-F887-300420AB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6A393-11EC-147C-3826-C08B98952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57C19-1E9A-E078-60CF-19D42B4ED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B0321-6563-3374-ACA1-D5780993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D4B88-5648-10BF-9B67-EB1341B4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D1941-E26F-3D65-37C7-6ECD9106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D8E7-873F-5D63-FC88-7570EDCF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88104-1051-34F6-B6E7-64C3DE0B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C91E-3F42-0684-78A1-FD4C035F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5EA34-AD05-AF43-3FE1-832BB48B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A67A5-D9CA-C933-1AD0-562BF729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5EFDB-13C6-F454-103F-D376B452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9DD2-1060-D451-6D5E-20163ADC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D52F-058A-4BC0-2BD6-C45FBC1D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2CBD-A034-F28B-07B8-2B9DB36D1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EC3E-B8F9-DDC2-2474-23DABD93E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21A8-558A-E6CD-4109-E006B5F3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7D38C-4AE5-F906-A233-04368B3D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CE442-28E2-82AA-C6A4-C0D10175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D76B-BEB7-BB0E-E613-6268CEC3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BF996-4A9B-06EE-B813-94A4CC07E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D4602-C74E-36ED-0641-DD257F135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A5E0-D648-4A18-5B7B-FEB17EC9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9294-1725-E05D-4D61-4DDA2F1B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6721-4574-D75D-0E26-318733B6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9B2E9-DC7C-2986-7C61-72C22700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BAF9-3536-6119-9238-95557824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8814-4AB2-3BED-382C-0DB52C4B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8308-CAD7-4FF2-AA83-4BD21BDE24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09EF-7E65-5168-8CD3-42C7D97DF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31EB-DF51-A40C-3363-643D07B07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ED7C-5ACB-46D8-AFED-82277315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0-138.html" TargetMode="External"/><Relationship Id="rId2" Type="http://schemas.openxmlformats.org/officeDocument/2006/relationships/hyperlink" Target="https://grants.nih.gov/grants/guide/notice-files/not-od-13-05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for Guidance in Managing Academic 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Core Facilities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D2A3-DFFC-4537-B2B3-0A953736FC89}"/>
              </a:ext>
            </a:extLst>
          </p:cNvPr>
          <p:cNvSpPr/>
          <p:nvPr/>
        </p:nvSpPr>
        <p:spPr>
          <a:xfrm>
            <a:off x="-568817" y="1391371"/>
            <a:ext cx="6664817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 Daugherty PhD DSc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Vice President for 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Facilities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E41B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 Richards PhD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Director, Light Microscopy Core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E41B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Kentucky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E41B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Image result for University of kentucky logo">
            <a:extLst>
              <a:ext uri="{FF2B5EF4-FFF2-40B4-BE49-F238E27FC236}">
                <a16:creationId xmlns:a16="http://schemas.microsoft.com/office/drawing/2014/main" id="{B6A70A93-4B58-BCC4-1725-AC19E8498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" y="6340022"/>
            <a:ext cx="1895872" cy="5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CA3F-F774-A9C3-0F13-66A2F0D3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223" y="6225719"/>
            <a:ext cx="2667008" cy="6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63C59-899D-79CD-20CB-EBEA7441F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193" y="6340022"/>
            <a:ext cx="4356370" cy="395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FA529-89E9-F9B5-589F-875C9F419DFD}"/>
              </a:ext>
            </a:extLst>
          </p:cNvPr>
          <p:cNvSpPr txBox="1"/>
          <p:nvPr/>
        </p:nvSpPr>
        <p:spPr>
          <a:xfrm>
            <a:off x="2104526" y="5610392"/>
            <a:ext cx="8551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E41B2"/>
                </a:solidFill>
              </a:rPr>
              <a:t>Supported by: NIGMS STTR Award 3UT2GM148083-01S1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86133-CB9F-7827-D61D-D3C064D72F4E}"/>
              </a:ext>
            </a:extLst>
          </p:cNvPr>
          <p:cNvSpPr/>
          <p:nvPr/>
        </p:nvSpPr>
        <p:spPr>
          <a:xfrm>
            <a:off x="5505414" y="1339165"/>
            <a:ext cx="6664817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Jackie Willmot BSN MSN MBA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 and Co-founder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E41B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Eugene Krentsel PhD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Scientific Officer and Vice President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E41B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i="1" dirty="0" err="1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XLerate</a:t>
            </a:r>
            <a:r>
              <a:rPr lang="en-US" sz="2800" b="1" dirty="0" err="1">
                <a:solidFill>
                  <a:srgbClr val="0E41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Pros and Cons of Rate Structure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C07B8-AA1F-BEA6-6FAE-77BA367570D2}"/>
              </a:ext>
            </a:extLst>
          </p:cNvPr>
          <p:cNvSpPr txBox="1"/>
          <p:nvPr/>
        </p:nvSpPr>
        <p:spPr>
          <a:xfrm>
            <a:off x="1076820" y="2349223"/>
            <a:ext cx="10607179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Provides funding for the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Efficient use of facility – reduction in excessive booking times and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Inclusion of maintenance contracts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C29F9-676D-E0BF-D19A-758993128576}"/>
              </a:ext>
            </a:extLst>
          </p:cNvPr>
          <p:cNvSpPr txBox="1"/>
          <p:nvPr/>
        </p:nvSpPr>
        <p:spPr>
          <a:xfrm>
            <a:off x="1076820" y="4346171"/>
            <a:ext cx="93816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Grumbling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Promoting options for accomplishing work outside the core</a:t>
            </a:r>
          </a:p>
        </p:txBody>
      </p:sp>
    </p:spTree>
    <p:extLst>
      <p:ext uri="{BB962C8B-B14F-4D97-AF65-F5344CB8AC3E}">
        <p14:creationId xmlns:p14="http://schemas.microsoft.com/office/powerpoint/2010/main" val="136895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1026020" y="1328706"/>
            <a:ext cx="1108977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</a:t>
            </a:r>
          </a:p>
          <a:p>
            <a:r>
              <a:rPr lang="en-US" sz="2400" b="0" i="0" dirty="0">
                <a:solidFill>
                  <a:srgbClr val="230AB6"/>
                </a:solidFill>
                <a:effectLst/>
              </a:rPr>
              <a:t>The costs of providing service are allowable, allocable, consistently applied and reasonable</a:t>
            </a:r>
            <a:endParaRPr lang="en-US" sz="2400" b="1" dirty="0">
              <a:solidFill>
                <a:srgbClr val="230AB6"/>
              </a:solidFill>
            </a:endParaRPr>
          </a:p>
          <a:p>
            <a:endParaRPr lang="en-US" sz="3200" b="1" dirty="0">
              <a:solidFill>
                <a:srgbClr val="230AB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5DA5B-B223-52D9-D321-C71F5FC9D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280" y="2617473"/>
            <a:ext cx="4466829" cy="2497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73492-865F-E3E1-7571-41746142B5D3}"/>
              </a:ext>
            </a:extLst>
          </p:cNvPr>
          <p:cNvSpPr txBox="1"/>
          <p:nvPr/>
        </p:nvSpPr>
        <p:spPr>
          <a:xfrm>
            <a:off x="309879" y="5244918"/>
            <a:ext cx="503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30AB6"/>
                </a:solidFill>
              </a:rPr>
              <a:t>Starting a New Core</a:t>
            </a:r>
          </a:p>
          <a:p>
            <a:pPr algn="ctr"/>
            <a:r>
              <a:rPr lang="en-US" sz="2400" dirty="0">
                <a:solidFill>
                  <a:srgbClr val="230AB6"/>
                </a:solidFill>
              </a:rPr>
              <a:t>John Hopkins web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39431-3026-A9F8-AA08-48D39C2B1FAA}"/>
              </a:ext>
            </a:extLst>
          </p:cNvPr>
          <p:cNvSpPr txBox="1"/>
          <p:nvPr/>
        </p:nvSpPr>
        <p:spPr>
          <a:xfrm>
            <a:off x="4749800" y="6166773"/>
            <a:ext cx="763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0AB6"/>
                </a:solidFill>
              </a:rPr>
              <a:t>https://www.hopkinsmedicine.org/research/resources/synergy/core-in-a-box/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BC2D2-F6A5-6A06-9BCC-0E5AF2F0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893" y="2430919"/>
            <a:ext cx="4401891" cy="34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1026020" y="1328706"/>
            <a:ext cx="110897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</a:t>
            </a:r>
          </a:p>
          <a:p>
            <a:r>
              <a:rPr lang="en-US" sz="2400" b="0" i="0" dirty="0">
                <a:solidFill>
                  <a:srgbClr val="230AB6"/>
                </a:solidFill>
                <a:effectLst/>
              </a:rPr>
              <a:t>The costs of providing service are allowable, allocable, consistently applied and reasonable</a:t>
            </a:r>
            <a:endParaRPr lang="en-US" sz="3200" b="1" dirty="0">
              <a:solidFill>
                <a:srgbClr val="230AB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C07B8-AA1F-BEA6-6FAE-77BA367570D2}"/>
              </a:ext>
            </a:extLst>
          </p:cNvPr>
          <p:cNvSpPr txBox="1"/>
          <p:nvPr/>
        </p:nvSpPr>
        <p:spPr>
          <a:xfrm>
            <a:off x="1102290" y="2971523"/>
            <a:ext cx="1060717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230AB6"/>
                </a:solidFill>
              </a:rPr>
              <a:t>Core personnel provide data on projected expenses, revenue, and use per service</a:t>
            </a:r>
          </a:p>
          <a:p>
            <a:pPr algn="ctr"/>
            <a:endParaRPr lang="en-US" sz="2400" dirty="0">
              <a:solidFill>
                <a:srgbClr val="230AB6"/>
              </a:solidFill>
            </a:endParaRPr>
          </a:p>
          <a:p>
            <a:pPr algn="ctr"/>
            <a:r>
              <a:rPr lang="en-US" sz="2400" dirty="0">
                <a:solidFill>
                  <a:srgbClr val="230AB6"/>
                </a:solidFill>
              </a:rPr>
              <a:t>Rate structure spreadsheet developed</a:t>
            </a:r>
          </a:p>
          <a:p>
            <a:pPr algn="ctr"/>
            <a:endParaRPr lang="en-US" sz="2400" dirty="0">
              <a:solidFill>
                <a:srgbClr val="230AB6"/>
              </a:solidFill>
            </a:endParaRPr>
          </a:p>
          <a:p>
            <a:pPr algn="ctr"/>
            <a:r>
              <a:rPr lang="en-US" sz="2400" dirty="0">
                <a:solidFill>
                  <a:srgbClr val="230AB6"/>
                </a:solidFill>
              </a:rPr>
              <a:t>Approval from Scientific and Financial Oversight Committees</a:t>
            </a:r>
          </a:p>
          <a:p>
            <a:pPr algn="ctr"/>
            <a:endParaRPr lang="en-US" sz="2400" dirty="0">
              <a:solidFill>
                <a:srgbClr val="230AB6"/>
              </a:solidFill>
            </a:endParaRPr>
          </a:p>
          <a:p>
            <a:pPr algn="ctr"/>
            <a:r>
              <a:rPr lang="en-US" sz="2400" dirty="0">
                <a:solidFill>
                  <a:srgbClr val="230AB6"/>
                </a:solidFill>
              </a:rPr>
              <a:t>Approval from Central University Administration – e.g. Research Financial Services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5FE16E1-C060-E19E-3732-469899BF926F}"/>
              </a:ext>
            </a:extLst>
          </p:cNvPr>
          <p:cNvSpPr/>
          <p:nvPr/>
        </p:nvSpPr>
        <p:spPr>
          <a:xfrm>
            <a:off x="6221729" y="3429000"/>
            <a:ext cx="368300" cy="349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A5569D-B621-9FE4-BBF4-084E7CAC5C84}"/>
              </a:ext>
            </a:extLst>
          </p:cNvPr>
          <p:cNvSpPr/>
          <p:nvPr/>
        </p:nvSpPr>
        <p:spPr>
          <a:xfrm>
            <a:off x="6221729" y="4126339"/>
            <a:ext cx="368300" cy="349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531BBB9-6454-5461-85D9-C2E3C429E2BE}"/>
              </a:ext>
            </a:extLst>
          </p:cNvPr>
          <p:cNvSpPr/>
          <p:nvPr/>
        </p:nvSpPr>
        <p:spPr>
          <a:xfrm>
            <a:off x="6221729" y="4883150"/>
            <a:ext cx="368300" cy="349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1026020" y="1328706"/>
            <a:ext cx="1108977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</a:t>
            </a:r>
          </a:p>
          <a:p>
            <a:r>
              <a:rPr lang="en-US" sz="2400" b="0" i="0" dirty="0">
                <a:solidFill>
                  <a:srgbClr val="230AB6"/>
                </a:solidFill>
                <a:effectLst/>
              </a:rPr>
              <a:t>The costs of providing service are allowable, allocable, consistently applied and reasonable</a:t>
            </a:r>
            <a:endParaRPr lang="en-US" sz="2400" b="1" dirty="0">
              <a:solidFill>
                <a:srgbClr val="230AB6"/>
              </a:solidFill>
            </a:endParaRPr>
          </a:p>
          <a:p>
            <a:endParaRPr lang="en-US" sz="3200" b="1" dirty="0">
              <a:solidFill>
                <a:srgbClr val="230AB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C07B8-AA1F-BEA6-6FAE-77BA367570D2}"/>
              </a:ext>
            </a:extLst>
          </p:cNvPr>
          <p:cNvSpPr txBox="1"/>
          <p:nvPr/>
        </p:nvSpPr>
        <p:spPr>
          <a:xfrm>
            <a:off x="1102290" y="2971523"/>
            <a:ext cx="1060717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Required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0AB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Define the services being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Personnel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Operating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Consumables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Maintenance contracts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Depreciation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Estimated use of each service</a:t>
            </a:r>
          </a:p>
        </p:txBody>
      </p:sp>
    </p:spTree>
    <p:extLst>
      <p:ext uri="{BB962C8B-B14F-4D97-AF65-F5344CB8AC3E}">
        <p14:creationId xmlns:p14="http://schemas.microsoft.com/office/powerpoint/2010/main" val="145241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F29F31-A689-7D09-DC05-E06B969D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5" y="5939605"/>
            <a:ext cx="10879068" cy="600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 – Calculating Expenses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99385-317C-A08E-4E1A-8522D6E8D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"/>
          <a:stretch/>
        </p:blipFill>
        <p:spPr>
          <a:xfrm>
            <a:off x="1021278" y="1894795"/>
            <a:ext cx="10679015" cy="1495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36A5A-1B99-9723-ED88-6E66AB50B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09" y="3397896"/>
            <a:ext cx="10631384" cy="1162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9285C-8879-648F-B007-1E863738A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72" y="4567575"/>
            <a:ext cx="10679015" cy="145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0892-C179-108B-F1BF-9C0FB1BA7399}"/>
              </a:ext>
            </a:extLst>
          </p:cNvPr>
          <p:cNvSpPr txBox="1"/>
          <p:nvPr/>
        </p:nvSpPr>
        <p:spPr>
          <a:xfrm>
            <a:off x="3354705" y="653211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https://www.uky.edu/ufs/service-center-recharge-operations</a:t>
            </a:r>
          </a:p>
        </p:txBody>
      </p:sp>
    </p:spTree>
    <p:extLst>
      <p:ext uri="{BB962C8B-B14F-4D97-AF65-F5344CB8AC3E}">
        <p14:creationId xmlns:p14="http://schemas.microsoft.com/office/powerpoint/2010/main" val="289062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 – Calculating Revenue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0FE9-6C26-F95B-DEB2-CE826E10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21" y="1982578"/>
            <a:ext cx="10444758" cy="4787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AE7ED5-C217-C08D-047E-F34F20C08D7D}"/>
              </a:ext>
            </a:extLst>
          </p:cNvPr>
          <p:cNvSpPr/>
          <p:nvPr/>
        </p:nvSpPr>
        <p:spPr>
          <a:xfrm>
            <a:off x="768350" y="1917700"/>
            <a:ext cx="254000" cy="432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Process – Advertise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E7ED5-C217-C08D-047E-F34F20C08D7D}"/>
              </a:ext>
            </a:extLst>
          </p:cNvPr>
          <p:cNvSpPr/>
          <p:nvPr/>
        </p:nvSpPr>
        <p:spPr>
          <a:xfrm>
            <a:off x="768350" y="1917700"/>
            <a:ext cx="254000" cy="432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F26BD-B8DF-EEA9-98F8-04294B6E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77" y="2087274"/>
            <a:ext cx="5434524" cy="4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65C4C-0443-12F1-36FE-E82E4AAEC34D}"/>
              </a:ext>
            </a:extLst>
          </p:cNvPr>
          <p:cNvSpPr txBox="1"/>
          <p:nvPr/>
        </p:nvSpPr>
        <p:spPr>
          <a:xfrm>
            <a:off x="1555750" y="5515660"/>
            <a:ext cx="9404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https://grants.nih.gov/grants/guide/notice-files/not-od-13-053.html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https://grants.nih.gov/grants/guide/notice-files/not-od-10-138.html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FFB3E-12B3-8C85-2DD7-58AFA0F4E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71" y="2408381"/>
            <a:ext cx="4910235" cy="2024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D076E-D839-A950-A6B6-067E8C861D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78"/>
          <a:stretch/>
        </p:blipFill>
        <p:spPr>
          <a:xfrm>
            <a:off x="5480049" y="2408381"/>
            <a:ext cx="6610771" cy="21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48221" y="140687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Compliance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D01F4-7FB6-6452-4C05-A03C54198E13}"/>
              </a:ext>
            </a:extLst>
          </p:cNvPr>
          <p:cNvSpPr txBox="1"/>
          <p:nvPr/>
        </p:nvSpPr>
        <p:spPr>
          <a:xfrm>
            <a:off x="905370" y="2281028"/>
            <a:ext cx="1060717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Commons issues - 1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All internal users must be charged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Recipients of shared equipment grants or donors of equipment can not receive discounted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Priority can be provided to PI who provide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Charges can be paid using partial or complete subsidy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Not allowable to charge above calculated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External fees – if NIH derived, should be treated as program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Volume discounts – for example in start ups and centers</a:t>
            </a:r>
          </a:p>
        </p:txBody>
      </p:sp>
    </p:spTree>
    <p:extLst>
      <p:ext uri="{BB962C8B-B14F-4D97-AF65-F5344CB8AC3E}">
        <p14:creationId xmlns:p14="http://schemas.microsoft.com/office/powerpoint/2010/main" val="73451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Compliance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D01F4-7FB6-6452-4C05-A03C54198E13}"/>
              </a:ext>
            </a:extLst>
          </p:cNvPr>
          <p:cNvSpPr txBox="1"/>
          <p:nvPr/>
        </p:nvSpPr>
        <p:spPr>
          <a:xfrm>
            <a:off x="981570" y="2223878"/>
            <a:ext cx="1060717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Commons issues - 2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Maximum allowable profit and debt is 10% of operating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Equipment can not be purchased with profit from core (not a “current expense”)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Methods and details of rate structure development can be audited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Pre-payments are not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An outside institute (another biomedical institute, educational institute, or commercial company can be charged a different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External fees – if NIH derived, should be treated as program income</a:t>
            </a:r>
          </a:p>
        </p:txBody>
      </p:sp>
    </p:spTree>
    <p:extLst>
      <p:ext uri="{BB962C8B-B14F-4D97-AF65-F5344CB8AC3E}">
        <p14:creationId xmlns:p14="http://schemas.microsoft.com/office/powerpoint/2010/main" val="809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for Guidance in Managing Academic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Core Facilities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31CAD4-E673-1AA2-6BDE-DBB8636A3AC0}"/>
              </a:ext>
            </a:extLst>
          </p:cNvPr>
          <p:cNvSpPr/>
          <p:nvPr/>
        </p:nvSpPr>
        <p:spPr>
          <a:xfrm>
            <a:off x="569830" y="1898211"/>
            <a:ext cx="5526170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recordings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https://xleratornetwork.com/library/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E41B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E41B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Communications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alan.daugherty@uky.edu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46105-D8E8-D5A6-3A0E-A9DBA7DA1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3"/>
          <a:stretch/>
        </p:blipFill>
        <p:spPr>
          <a:xfrm>
            <a:off x="6290187" y="1379333"/>
            <a:ext cx="5619136" cy="1037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80977-CB7B-2A62-97D3-FB04CCE2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" r="3770"/>
          <a:stretch/>
        </p:blipFill>
        <p:spPr>
          <a:xfrm>
            <a:off x="6688394" y="2367557"/>
            <a:ext cx="4601497" cy="4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Equipment Purchase – Acceptable Approaches </a:t>
            </a:r>
          </a:p>
          <a:p>
            <a:endParaRPr lang="en-US" sz="3200" b="1" dirty="0">
              <a:solidFill>
                <a:srgbClr val="230AB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D01F4-7FB6-6452-4C05-A03C54198E13}"/>
              </a:ext>
            </a:extLst>
          </p:cNvPr>
          <p:cNvSpPr txBox="1"/>
          <p:nvPr/>
        </p:nvSpPr>
        <p:spPr>
          <a:xfrm>
            <a:off x="975220" y="2625766"/>
            <a:ext cx="1060717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Recovery of existing equipment depreciation expense in user fees.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Institutional or other non-federal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Shared instrumentation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Program income which may accrue on NIH grants.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Lease or rental of equipment</a:t>
            </a:r>
          </a:p>
        </p:txBody>
      </p:sp>
    </p:spTree>
    <p:extLst>
      <p:ext uri="{BB962C8B-B14F-4D97-AF65-F5344CB8AC3E}">
        <p14:creationId xmlns:p14="http://schemas.microsoft.com/office/powerpoint/2010/main" val="192185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Ultimate Decision on Rate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D01F4-7FB6-6452-4C05-A03C54198E13}"/>
              </a:ext>
            </a:extLst>
          </p:cNvPr>
          <p:cNvSpPr txBox="1"/>
          <p:nvPr/>
        </p:nvSpPr>
        <p:spPr>
          <a:xfrm>
            <a:off x="975220" y="2625766"/>
            <a:ext cx="1060717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230AB6"/>
                </a:solidFill>
              </a:rPr>
              <a:t>Based on Actual Calculated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0AB6"/>
              </a:solidFill>
            </a:endParaRPr>
          </a:p>
          <a:p>
            <a:r>
              <a:rPr lang="en-US" sz="2400" dirty="0">
                <a:solidFill>
                  <a:srgbClr val="230AB6"/>
                </a:solidFill>
              </a:rPr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0AB6"/>
              </a:solidFill>
            </a:endParaRPr>
          </a:p>
          <a:p>
            <a:r>
              <a:rPr lang="en-US" sz="2400" dirty="0">
                <a:solidFill>
                  <a:srgbClr val="230AB6"/>
                </a:solidFill>
              </a:rPr>
              <a:t>A subsidized rate (for example; based on comparator analysis with other institutes) </a:t>
            </a:r>
          </a:p>
        </p:txBody>
      </p:sp>
    </p:spTree>
    <p:extLst>
      <p:ext uri="{BB962C8B-B14F-4D97-AF65-F5344CB8AC3E}">
        <p14:creationId xmlns:p14="http://schemas.microsoft.com/office/powerpoint/2010/main" val="257617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45E95-B4F9-F219-4ABA-B7C2FB78B29C}"/>
              </a:ext>
            </a:extLst>
          </p:cNvPr>
          <p:cNvSpPr txBox="1"/>
          <p:nvPr/>
        </p:nvSpPr>
        <p:spPr>
          <a:xfrm>
            <a:off x="784526" y="1356466"/>
            <a:ext cx="982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Time Frame for Cost Recovery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70C62-D29D-F5AA-EA76-36A176AAB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843" y="2562011"/>
            <a:ext cx="5846187" cy="2981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E4225-886F-947B-A6B9-F6648F61EF82}"/>
              </a:ext>
            </a:extLst>
          </p:cNvPr>
          <p:cNvSpPr txBox="1"/>
          <p:nvPr/>
        </p:nvSpPr>
        <p:spPr>
          <a:xfrm>
            <a:off x="8270713" y="3313475"/>
            <a:ext cx="234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30AB6"/>
                </a:solidFill>
              </a:rPr>
              <a:t>Cost recovery from sponsored funds increases after 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04E0B-31A4-9FA2-7DEA-1368A66215E7}"/>
              </a:ext>
            </a:extLst>
          </p:cNvPr>
          <p:cNvSpPr txBox="1"/>
          <p:nvPr/>
        </p:nvSpPr>
        <p:spPr>
          <a:xfrm>
            <a:off x="3829050" y="6457890"/>
            <a:ext cx="9886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230AB6"/>
                </a:solidFill>
                <a:effectLst/>
              </a:rPr>
              <a:t>Strubczewski</a:t>
            </a:r>
            <a:r>
              <a:rPr lang="en-US" sz="2000" b="0" i="0" dirty="0">
                <a:solidFill>
                  <a:srgbClr val="230AB6"/>
                </a:solidFill>
                <a:effectLst/>
              </a:rPr>
              <a:t>, “Shared Resource Facility Market Analysis,” Agilent, Dec 2, 2019</a:t>
            </a:r>
          </a:p>
        </p:txBody>
      </p:sp>
    </p:spTree>
    <p:extLst>
      <p:ext uri="{BB962C8B-B14F-4D97-AF65-F5344CB8AC3E}">
        <p14:creationId xmlns:p14="http://schemas.microsoft.com/office/powerpoint/2010/main" val="309208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594113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Questions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5FC3E-C19D-0FA1-38F3-53E3F406E5E3}"/>
              </a:ext>
            </a:extLst>
          </p:cNvPr>
          <p:cNvSpPr txBox="1"/>
          <p:nvPr/>
        </p:nvSpPr>
        <p:spPr>
          <a:xfrm>
            <a:off x="1851660" y="1517332"/>
            <a:ext cx="83743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0AB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would like your thoughts on the below topics:</a:t>
            </a:r>
          </a:p>
          <a:p>
            <a:endParaRPr lang="en-US" sz="2800" dirty="0">
              <a:solidFill>
                <a:srgbClr val="230AB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0AB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anything that has been said inconsistent with your own institutional operating principles?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0AB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do you determine yearly changes in rates?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0AB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you see any benefits of lower off hours rates?</a:t>
            </a:r>
          </a:p>
        </p:txBody>
      </p:sp>
    </p:spTree>
    <p:extLst>
      <p:ext uri="{BB962C8B-B14F-4D97-AF65-F5344CB8AC3E}">
        <p14:creationId xmlns:p14="http://schemas.microsoft.com/office/powerpoint/2010/main" val="3462490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286138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Element 6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Fiscal Management</a:t>
            </a:r>
          </a:p>
        </p:txBody>
      </p:sp>
    </p:spTree>
    <p:extLst>
      <p:ext uri="{BB962C8B-B14F-4D97-AF65-F5344CB8AC3E}">
        <p14:creationId xmlns:p14="http://schemas.microsoft.com/office/powerpoint/2010/main" val="114590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424F8-802F-F3E5-98D1-FAADD5D28397}"/>
              </a:ext>
            </a:extLst>
          </p:cNvPr>
          <p:cNvSpPr txBox="1"/>
          <p:nvPr/>
        </p:nvSpPr>
        <p:spPr>
          <a:xfrm>
            <a:off x="997315" y="2090172"/>
            <a:ext cx="920233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Provide core personnel with continuous access to financial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Meetings to discuss service use and finances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Monitor service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  <a:cs typeface="Calibri"/>
              </a:rPr>
              <a:t>Determine modes of optimizing core operations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  <a:cs typeface="Calibri"/>
              </a:rPr>
              <a:t>Block booking restrictions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  <a:cs typeface="Calibri"/>
              </a:rPr>
              <a:t>Flexibility to charge or time of use versus booked – depending on which is greater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8E03D-0CB3-301E-8FD0-67465EB41DD0}"/>
              </a:ext>
            </a:extLst>
          </p:cNvPr>
          <p:cNvSpPr txBox="1"/>
          <p:nvPr/>
        </p:nvSpPr>
        <p:spPr>
          <a:xfrm>
            <a:off x="997315" y="741174"/>
            <a:ext cx="101539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230AB6"/>
                </a:solidFill>
              </a:rPr>
              <a:t>For cores to be sustained, develop a realistic fiscal management that is executed in a mode consistent with all applicable regulations.</a:t>
            </a:r>
          </a:p>
        </p:txBody>
      </p:sp>
    </p:spTree>
    <p:extLst>
      <p:ext uri="{BB962C8B-B14F-4D97-AF65-F5344CB8AC3E}">
        <p14:creationId xmlns:p14="http://schemas.microsoft.com/office/powerpoint/2010/main" val="109030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4A01C-17DC-0DEB-AFEB-06B9CECA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67" y="1595124"/>
            <a:ext cx="6977683" cy="4862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B2EED-EC0D-814E-76A2-FE0A8024A411}"/>
              </a:ext>
            </a:extLst>
          </p:cNvPr>
          <p:cNvSpPr txBox="1"/>
          <p:nvPr/>
        </p:nvSpPr>
        <p:spPr>
          <a:xfrm>
            <a:off x="714374" y="750304"/>
            <a:ext cx="11591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Providing Core Personnel with Continuous Access to Financial Data</a:t>
            </a:r>
          </a:p>
        </p:txBody>
      </p:sp>
    </p:spTree>
    <p:extLst>
      <p:ext uri="{BB962C8B-B14F-4D97-AF65-F5344CB8AC3E}">
        <p14:creationId xmlns:p14="http://schemas.microsoft.com/office/powerpoint/2010/main" val="57150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128CB-0F7E-7F6B-76B9-14210613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2155407"/>
            <a:ext cx="11125200" cy="3070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A3E8A-4A95-8737-1289-A62494EBCD6B}"/>
              </a:ext>
            </a:extLst>
          </p:cNvPr>
          <p:cNvSpPr txBox="1"/>
          <p:nvPr/>
        </p:nvSpPr>
        <p:spPr>
          <a:xfrm>
            <a:off x="809624" y="839204"/>
            <a:ext cx="11433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Providing Core Personnel with Continuous Access to Financial Data</a:t>
            </a:r>
          </a:p>
        </p:txBody>
      </p:sp>
    </p:spTree>
    <p:extLst>
      <p:ext uri="{BB962C8B-B14F-4D97-AF65-F5344CB8AC3E}">
        <p14:creationId xmlns:p14="http://schemas.microsoft.com/office/powerpoint/2010/main" val="393106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AC02A-EC0B-E85F-18B5-D61A58081732}"/>
              </a:ext>
            </a:extLst>
          </p:cNvPr>
          <p:cNvSpPr txBox="1"/>
          <p:nvPr/>
        </p:nvSpPr>
        <p:spPr>
          <a:xfrm>
            <a:off x="809624" y="821809"/>
            <a:ext cx="10556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Regular Meetings to Discuss Service Use and Finances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909102-2595-6AAF-E037-EEEB7E4C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" y="2571750"/>
            <a:ext cx="5630250" cy="4146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DCED6-C878-517F-29FC-FE38744CC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91" y="2571750"/>
            <a:ext cx="5609807" cy="4146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A41B25-BD0F-9AE0-1756-33651D15AC80}"/>
              </a:ext>
            </a:extLst>
          </p:cNvPr>
          <p:cNvSpPr/>
          <p:nvPr/>
        </p:nvSpPr>
        <p:spPr>
          <a:xfrm>
            <a:off x="3493176" y="387805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Core Personnel meeting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8E9EC3-7021-9553-18B5-40100F79F325}"/>
              </a:ext>
            </a:extLst>
          </p:cNvPr>
          <p:cNvSpPr/>
          <p:nvPr/>
        </p:nvSpPr>
        <p:spPr>
          <a:xfrm>
            <a:off x="9165144" y="387805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Core Personnel meeting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35DFAF-592F-51F8-1BE5-C2D491222A54}"/>
              </a:ext>
            </a:extLst>
          </p:cNvPr>
          <p:cNvSpPr/>
          <p:nvPr/>
        </p:nvSpPr>
        <p:spPr>
          <a:xfrm>
            <a:off x="6399338" y="387805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Core Personnel meeting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48D00-0C19-2522-6F6F-BF70790CD8B1}"/>
              </a:ext>
            </a:extLst>
          </p:cNvPr>
          <p:cNvSpPr/>
          <p:nvPr/>
        </p:nvSpPr>
        <p:spPr>
          <a:xfrm>
            <a:off x="714014" y="387805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Core Personnel meeting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FB806-0833-3CB9-278D-34F92577DFD0}"/>
              </a:ext>
            </a:extLst>
          </p:cNvPr>
          <p:cNvSpPr txBox="1"/>
          <p:nvPr/>
        </p:nvSpPr>
        <p:spPr>
          <a:xfrm>
            <a:off x="883560" y="1464821"/>
            <a:ext cx="92023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Quarterly meetings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Convey information to oversight committees</a:t>
            </a:r>
            <a:endParaRPr lang="en-US" sz="2400" dirty="0">
              <a:solidFill>
                <a:srgbClr val="230AB6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098CE-F207-1383-84F9-B932C09983A8}"/>
              </a:ext>
            </a:extLst>
          </p:cNvPr>
          <p:cNvSpPr/>
          <p:nvPr/>
        </p:nvSpPr>
        <p:spPr>
          <a:xfrm>
            <a:off x="3493176" y="492580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Oversight</a:t>
            </a:r>
          </a:p>
          <a:p>
            <a:pPr algn="ctr"/>
            <a:r>
              <a:rPr lang="en-US" sz="1000" dirty="0"/>
              <a:t>Committee Dissemination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27E5F-9EE7-298A-7A33-8B9E498945EC}"/>
              </a:ext>
            </a:extLst>
          </p:cNvPr>
          <p:cNvSpPr/>
          <p:nvPr/>
        </p:nvSpPr>
        <p:spPr>
          <a:xfrm>
            <a:off x="6399338" y="491310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Oversight</a:t>
            </a:r>
          </a:p>
          <a:p>
            <a:pPr algn="ctr"/>
            <a:r>
              <a:rPr lang="en-US" sz="1000" dirty="0"/>
              <a:t>Committee Dissemination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1DB011-6C54-6F8D-734A-A7B2FC971B2E}"/>
              </a:ext>
            </a:extLst>
          </p:cNvPr>
          <p:cNvSpPr/>
          <p:nvPr/>
        </p:nvSpPr>
        <p:spPr>
          <a:xfrm>
            <a:off x="9165144" y="491310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Oversight</a:t>
            </a:r>
          </a:p>
          <a:p>
            <a:pPr algn="ctr"/>
            <a:r>
              <a:rPr lang="en-US" sz="1000" dirty="0"/>
              <a:t>Committee Dissemination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B6B835-CFEF-C3C3-F431-07A3255F79CB}"/>
              </a:ext>
            </a:extLst>
          </p:cNvPr>
          <p:cNvSpPr/>
          <p:nvPr/>
        </p:nvSpPr>
        <p:spPr>
          <a:xfrm>
            <a:off x="714014" y="4913104"/>
            <a:ext cx="914400" cy="52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Oversight</a:t>
            </a:r>
          </a:p>
          <a:p>
            <a:pPr algn="ctr"/>
            <a:r>
              <a:rPr lang="en-US" sz="1000" dirty="0"/>
              <a:t>Committee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99710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71DC0-29DF-3B54-950B-674732C501B3}"/>
              </a:ext>
            </a:extLst>
          </p:cNvPr>
          <p:cNvSpPr txBox="1"/>
          <p:nvPr/>
        </p:nvSpPr>
        <p:spPr>
          <a:xfrm>
            <a:off x="847725" y="821809"/>
            <a:ext cx="610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Monitor Service/Equipment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73A94-842C-E55A-32E6-57F0C6D82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18" r="3397"/>
          <a:stretch/>
        </p:blipFill>
        <p:spPr>
          <a:xfrm>
            <a:off x="6318250" y="3004329"/>
            <a:ext cx="5822950" cy="2666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E9ADD-493E-EFAC-0794-360790911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-264" r="4648" b="43981"/>
          <a:stretch/>
        </p:blipFill>
        <p:spPr>
          <a:xfrm>
            <a:off x="667075" y="2330449"/>
            <a:ext cx="5549576" cy="33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for Guidance in Managing Academic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Core Facilities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D2A3-DFFC-4537-B2B3-0A953736FC89}"/>
              </a:ext>
            </a:extLst>
          </p:cNvPr>
          <p:cNvSpPr/>
          <p:nvPr/>
        </p:nvSpPr>
        <p:spPr>
          <a:xfrm>
            <a:off x="1058780" y="1472761"/>
            <a:ext cx="9527320" cy="4662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is designed to promote discussion on the diverse topics of managing cores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E41B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ask questions at the end of each topic!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hand icon (preferred)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 function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E41B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moderated by Dr. Chris Richards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41B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Director, Light Microscopy Core, University of Kentucky</a:t>
            </a:r>
          </a:p>
        </p:txBody>
      </p:sp>
      <p:pic>
        <p:nvPicPr>
          <p:cNvPr id="2" name="Picture 2" descr="Image result for University of kentucky logo">
            <a:extLst>
              <a:ext uri="{FF2B5EF4-FFF2-40B4-BE49-F238E27FC236}">
                <a16:creationId xmlns:a16="http://schemas.microsoft.com/office/drawing/2014/main" id="{B6A70A93-4B58-BCC4-1725-AC19E8498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" y="6340022"/>
            <a:ext cx="1895872" cy="5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CA3F-F774-A9C3-0F13-66A2F0D3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223" y="6225719"/>
            <a:ext cx="2667008" cy="6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63C59-899D-79CD-20CB-EBEA7441F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193" y="6340022"/>
            <a:ext cx="4356370" cy="3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7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Fiscal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837706" y="3491974"/>
            <a:ext cx="629517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71DC0-29DF-3B54-950B-674732C501B3}"/>
              </a:ext>
            </a:extLst>
          </p:cNvPr>
          <p:cNvSpPr txBox="1"/>
          <p:nvPr/>
        </p:nvSpPr>
        <p:spPr>
          <a:xfrm>
            <a:off x="847724" y="821809"/>
            <a:ext cx="9375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Determine modes of optimizing core operations</a:t>
            </a:r>
          </a:p>
          <a:p>
            <a:endParaRPr lang="en-US" sz="3200" b="1" dirty="0">
              <a:solidFill>
                <a:srgbClr val="230AB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9F199-49D5-BC0F-8EA7-EA20D7EAD2EE}"/>
              </a:ext>
            </a:extLst>
          </p:cNvPr>
          <p:cNvSpPr txBox="1"/>
          <p:nvPr/>
        </p:nvSpPr>
        <p:spPr>
          <a:xfrm>
            <a:off x="847724" y="1821160"/>
            <a:ext cx="7978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0AB6"/>
                </a:solidFill>
                <a:cs typeface="Calibri"/>
              </a:rPr>
              <a:t>Block booking restrictions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0AB6"/>
                </a:solidFill>
                <a:cs typeface="Calibri"/>
              </a:rPr>
              <a:t>Limiting hours that can be booked – per session, per week, </a:t>
            </a:r>
            <a:r>
              <a:rPr lang="en-US" dirty="0" err="1">
                <a:solidFill>
                  <a:srgbClr val="230AB6"/>
                </a:solidFill>
                <a:cs typeface="Calibri"/>
              </a:rPr>
              <a:t>etc</a:t>
            </a:r>
            <a:endParaRPr lang="en-US" dirty="0">
              <a:solidFill>
                <a:srgbClr val="230AB6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0AB6"/>
                </a:solidFill>
                <a:cs typeface="Calibri"/>
              </a:rPr>
              <a:t>Charge or time of use versus booked; whichever is greatest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0AB6"/>
                </a:solidFill>
                <a:cs typeface="Calibri"/>
              </a:rPr>
              <a:t>Institutional responses to this as an acceptable practice</a:t>
            </a:r>
          </a:p>
        </p:txBody>
      </p:sp>
    </p:spTree>
    <p:extLst>
      <p:ext uri="{BB962C8B-B14F-4D97-AF65-F5344CB8AC3E}">
        <p14:creationId xmlns:p14="http://schemas.microsoft.com/office/powerpoint/2010/main" val="310194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594113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Questions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7E645-7E2D-8CDB-DC65-6585879026E2}"/>
              </a:ext>
            </a:extLst>
          </p:cNvPr>
          <p:cNvSpPr txBox="1"/>
          <p:nvPr/>
        </p:nvSpPr>
        <p:spPr>
          <a:xfrm>
            <a:off x="1908810" y="1613118"/>
            <a:ext cx="8374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0AB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would like your thoughts on the below topics:</a:t>
            </a:r>
          </a:p>
          <a:p>
            <a:endParaRPr lang="en-US" sz="2800" dirty="0">
              <a:solidFill>
                <a:srgbClr val="230AB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0AB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Modes that you have found to be effective for fiscal management</a:t>
            </a:r>
          </a:p>
          <a:p>
            <a:endParaRPr lang="en-US" sz="2800" dirty="0">
              <a:solidFill>
                <a:srgbClr val="230AB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5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Assessment and Contributions to the Academic Mission 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555C1E0D-6666-E5A6-43BE-62260619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48805"/>
              </p:ext>
            </p:extLst>
          </p:nvPr>
        </p:nvGraphicFramePr>
        <p:xfrm>
          <a:off x="644770" y="1353820"/>
          <a:ext cx="1090246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860">
                  <a:extLst>
                    <a:ext uri="{9D8B030D-6E8A-4147-A177-3AD203B41FA5}">
                      <a16:colId xmlns:a16="http://schemas.microsoft.com/office/drawing/2014/main" val="743312281"/>
                    </a:ext>
                  </a:extLst>
                </a:gridCol>
                <a:gridCol w="1260677">
                  <a:extLst>
                    <a:ext uri="{9D8B030D-6E8A-4147-A177-3AD203B41FA5}">
                      <a16:colId xmlns:a16="http://schemas.microsoft.com/office/drawing/2014/main" val="1111048422"/>
                    </a:ext>
                  </a:extLst>
                </a:gridCol>
                <a:gridCol w="5444923">
                  <a:extLst>
                    <a:ext uri="{9D8B030D-6E8A-4147-A177-3AD203B41FA5}">
                      <a16:colId xmlns:a16="http://schemas.microsoft.com/office/drawing/2014/main" val="155245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64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Operations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Plan for staffing and equipment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163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Optimize staff and equipment usage and availability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6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Enhance data management and service core use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Manage information, data quality, and availability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74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Enhance the user base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65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Financial management </a:t>
                      </a:r>
                      <a:endPara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Develop rate structures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6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Fiscal management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3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Value assessment and contributions to the academic mission 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Determine the value of service cores to the academic mission of the institute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55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Institutional oversight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1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0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for Guidance in Managing Academic </a:t>
            </a:r>
          </a:p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Core Facilities – Schedule for 2023</a:t>
            </a:r>
            <a:endParaRPr lang="en-US" sz="3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9786C1-861F-D2F3-E824-804FBE4D0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24641"/>
              </p:ext>
            </p:extLst>
          </p:nvPr>
        </p:nvGraphicFramePr>
        <p:xfrm>
          <a:off x="1490526" y="1748755"/>
          <a:ext cx="8711292" cy="336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934">
                  <a:extLst>
                    <a:ext uri="{9D8B030D-6E8A-4147-A177-3AD203B41FA5}">
                      <a16:colId xmlns:a16="http://schemas.microsoft.com/office/drawing/2014/main" val="743312281"/>
                    </a:ext>
                  </a:extLst>
                </a:gridCol>
                <a:gridCol w="1634679">
                  <a:extLst>
                    <a:ext uri="{9D8B030D-6E8A-4147-A177-3AD203B41FA5}">
                      <a16:colId xmlns:a16="http://schemas.microsoft.com/office/drawing/2014/main" val="1111048422"/>
                    </a:ext>
                  </a:extLst>
                </a:gridCol>
                <a:gridCol w="1634679">
                  <a:extLst>
                    <a:ext uri="{9D8B030D-6E8A-4147-A177-3AD203B41FA5}">
                      <a16:colId xmlns:a16="http://schemas.microsoft.com/office/drawing/2014/main" val="1758880586"/>
                    </a:ext>
                  </a:extLst>
                </a:gridCol>
              </a:tblGrid>
              <a:tr h="6230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(EST)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56400"/>
                  </a:ext>
                </a:extLst>
              </a:tr>
              <a:tr h="512403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Operations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March 13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2-3:30 pm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1632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Data management and enhancing service core use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April 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2-3:30 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7405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Financial management 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May 15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2-3:30 pm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605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Value assessment and contributions to the academic mission 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June 12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2-3:30 pm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5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356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lang="en-US" sz="3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D2A3-DFFC-4537-B2B3-0A953736FC89}"/>
              </a:ext>
            </a:extLst>
          </p:cNvPr>
          <p:cNvSpPr/>
          <p:nvPr/>
        </p:nvSpPr>
        <p:spPr>
          <a:xfrm>
            <a:off x="2210406" y="2088665"/>
            <a:ext cx="7423945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D15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Alan Daugherty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D15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alan.daugherty@uky.edu</a:t>
            </a: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D15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D15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Session recording and slides will be available at: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D15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https://xleratornetwork.com/library/</a:t>
            </a:r>
          </a:p>
        </p:txBody>
      </p:sp>
      <p:pic>
        <p:nvPicPr>
          <p:cNvPr id="2" name="Picture 2" descr="Image result for University of kentucky logo">
            <a:extLst>
              <a:ext uri="{FF2B5EF4-FFF2-40B4-BE49-F238E27FC236}">
                <a16:creationId xmlns:a16="http://schemas.microsoft.com/office/drawing/2014/main" id="{B6A70A93-4B58-BCC4-1725-AC19E8498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4" y="6340022"/>
            <a:ext cx="1895872" cy="5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CA3F-F774-A9C3-0F13-66A2F0D3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3" y="6225719"/>
            <a:ext cx="2667008" cy="6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C991B-9261-A586-B489-9A8D5C4FE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3" y="6340022"/>
            <a:ext cx="4356370" cy="3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for Guidance in Managing Academic </a:t>
            </a:r>
          </a:p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Core Facilities - Overview</a:t>
            </a:r>
            <a:endParaRPr lang="en-US" sz="3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9786C1-861F-D2F3-E824-804FBE4D06D6}"/>
              </a:ext>
            </a:extLst>
          </p:cNvPr>
          <p:cNvGraphicFramePr>
            <a:graphicFrameLocks noGrp="1"/>
          </p:cNvGraphicFramePr>
          <p:nvPr/>
        </p:nvGraphicFramePr>
        <p:xfrm>
          <a:off x="640863" y="1636933"/>
          <a:ext cx="1090246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860">
                  <a:extLst>
                    <a:ext uri="{9D8B030D-6E8A-4147-A177-3AD203B41FA5}">
                      <a16:colId xmlns:a16="http://schemas.microsoft.com/office/drawing/2014/main" val="743312281"/>
                    </a:ext>
                  </a:extLst>
                </a:gridCol>
                <a:gridCol w="1260677">
                  <a:extLst>
                    <a:ext uri="{9D8B030D-6E8A-4147-A177-3AD203B41FA5}">
                      <a16:colId xmlns:a16="http://schemas.microsoft.com/office/drawing/2014/main" val="1111048422"/>
                    </a:ext>
                  </a:extLst>
                </a:gridCol>
                <a:gridCol w="5444923">
                  <a:extLst>
                    <a:ext uri="{9D8B030D-6E8A-4147-A177-3AD203B41FA5}">
                      <a16:colId xmlns:a16="http://schemas.microsoft.com/office/drawing/2014/main" val="155245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64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Operations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Plan for staffing and equipment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163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Optimize staff and equipment usage and availability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6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Enhance data management and service core use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Manage information, data quality, and availability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74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Enhance the user base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65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Financial management 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Develop rate structures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6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Fiscal management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3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Value assessment and contributions to the academic mission 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Determine the value of service cores to the academic mission of the institute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55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Institutional oversight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1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9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658835"/>
          </a:xfrm>
          <a:prstGeom prst="rect">
            <a:avLst/>
          </a:prstGeom>
          <a:solidFill>
            <a:srgbClr val="0E41B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 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B1B4FE4-0DF6-8FBA-8787-7FF98106F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67537"/>
              </p:ext>
            </p:extLst>
          </p:nvPr>
        </p:nvGraphicFramePr>
        <p:xfrm>
          <a:off x="689220" y="2894680"/>
          <a:ext cx="1090246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860">
                  <a:extLst>
                    <a:ext uri="{9D8B030D-6E8A-4147-A177-3AD203B41FA5}">
                      <a16:colId xmlns:a16="http://schemas.microsoft.com/office/drawing/2014/main" val="743312281"/>
                    </a:ext>
                  </a:extLst>
                </a:gridCol>
                <a:gridCol w="1260677">
                  <a:extLst>
                    <a:ext uri="{9D8B030D-6E8A-4147-A177-3AD203B41FA5}">
                      <a16:colId xmlns:a16="http://schemas.microsoft.com/office/drawing/2014/main" val="1111048422"/>
                    </a:ext>
                  </a:extLst>
                </a:gridCol>
                <a:gridCol w="5444923">
                  <a:extLst>
                    <a:ext uri="{9D8B030D-6E8A-4147-A177-3AD203B41FA5}">
                      <a16:colId xmlns:a16="http://schemas.microsoft.com/office/drawing/2014/main" val="155245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64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Financial management 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Develop rate structures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6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0E41B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Fiscal management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39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286138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Element 5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Develop Rate Structures</a:t>
            </a:r>
          </a:p>
        </p:txBody>
      </p:sp>
    </p:spTree>
    <p:extLst>
      <p:ext uri="{BB962C8B-B14F-4D97-AF65-F5344CB8AC3E}">
        <p14:creationId xmlns:p14="http://schemas.microsoft.com/office/powerpoint/2010/main" val="266932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1111671" y="3328203"/>
            <a:ext cx="81648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Transition to a Fee-for-service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Pros and Cons of Rate Structure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Equipment 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Ultimate Decision on Rate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Time Frame for Cost Recovery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A304D-A525-F87A-63B7-E5902B0D029E}"/>
              </a:ext>
            </a:extLst>
          </p:cNvPr>
          <p:cNvSpPr txBox="1"/>
          <p:nvPr/>
        </p:nvSpPr>
        <p:spPr>
          <a:xfrm>
            <a:off x="1111671" y="1284409"/>
            <a:ext cx="1024027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230AB6"/>
                </a:solidFill>
              </a:rPr>
              <a:t>Many biomedical service core facilities are supported by internal or extramural funding mechanisms when initiated. While this support may sustain a service core in the short term, implementation of a fiscal management plan at the initiation of the core will provide a path to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272884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D0F84-6DCF-479F-66BE-1348E3B0F2E4}"/>
              </a:ext>
            </a:extLst>
          </p:cNvPr>
          <p:cNvSpPr txBox="1"/>
          <p:nvPr/>
        </p:nvSpPr>
        <p:spPr>
          <a:xfrm>
            <a:off x="1732691" y="6238359"/>
            <a:ext cx="8950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0AB6"/>
                </a:solidFill>
              </a:rPr>
              <a:t>https://grants.nih.gov/faqs#/core-facilities.htm?anchor=11205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B8ECF-8CDC-6B33-052D-A0B6DE73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73" y="1435100"/>
            <a:ext cx="6540760" cy="4207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F74F33-FBB8-7413-5380-E14994496577}"/>
              </a:ext>
            </a:extLst>
          </p:cNvPr>
          <p:cNvSpPr txBox="1"/>
          <p:nvPr/>
        </p:nvSpPr>
        <p:spPr>
          <a:xfrm>
            <a:off x="1732691" y="5709755"/>
            <a:ext cx="8950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0AB6"/>
                </a:solidFill>
              </a:rPr>
              <a:t>NIH Information Source</a:t>
            </a:r>
          </a:p>
        </p:txBody>
      </p:sp>
    </p:spTree>
    <p:extLst>
      <p:ext uri="{BB962C8B-B14F-4D97-AF65-F5344CB8AC3E}">
        <p14:creationId xmlns:p14="http://schemas.microsoft.com/office/powerpoint/2010/main" val="285464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FB7DD-12F7-4944-9859-87E460A313FE}"/>
              </a:ext>
            </a:extLst>
          </p:cNvPr>
          <p:cNvSpPr/>
          <p:nvPr/>
        </p:nvSpPr>
        <p:spPr>
          <a:xfrm>
            <a:off x="0" y="-4567"/>
            <a:ext cx="12192000" cy="1251625"/>
          </a:xfrm>
          <a:prstGeom prst="rect">
            <a:avLst/>
          </a:prstGeom>
          <a:solidFill>
            <a:srgbClr val="0E41B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5. Develop Rate Structures</a:t>
            </a:r>
          </a:p>
          <a:p>
            <a:pPr algn="ctr">
              <a:lnSpc>
                <a:spcPct val="107000"/>
              </a:lnSpc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FB275-5CC5-007D-0FB8-D05A72E7B3E5}"/>
              </a:ext>
            </a:extLst>
          </p:cNvPr>
          <p:cNvSpPr/>
          <p:nvPr/>
        </p:nvSpPr>
        <p:spPr>
          <a:xfrm rot="16200000">
            <a:off x="-2495591" y="3742649"/>
            <a:ext cx="5610942" cy="619760"/>
          </a:xfrm>
          <a:prstGeom prst="rect">
            <a:avLst/>
          </a:prstGeom>
          <a:solidFill>
            <a:srgbClr val="CC99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Financial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DE26D-9BF9-62C1-16B7-990476911D16}"/>
              </a:ext>
            </a:extLst>
          </p:cNvPr>
          <p:cNvSpPr txBox="1"/>
          <p:nvPr/>
        </p:nvSpPr>
        <p:spPr>
          <a:xfrm>
            <a:off x="873621" y="1397803"/>
            <a:ext cx="81648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Transition to a fee-for-service facility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11E47-7229-0A94-7E75-78CD591A61DB}"/>
              </a:ext>
            </a:extLst>
          </p:cNvPr>
          <p:cNvSpPr txBox="1"/>
          <p:nvPr/>
        </p:nvSpPr>
        <p:spPr>
          <a:xfrm>
            <a:off x="994270" y="2464603"/>
            <a:ext cx="987057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30AB6"/>
                </a:solidFill>
              </a:rPr>
              <a:t>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Expectation of being budget neutral or subsidized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Graded subsidy on launch or full charge on initiation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Real cost or influenced by comparators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Consideration of subsidy relative to benefit to research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Setting a price point initially that will not be escalating dramatically in future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Providing rates in advance to enable inclusion in grant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0AB6"/>
                </a:solidFill>
              </a:rPr>
              <a:t>Discounted rates in low use times (nights and weekends)</a:t>
            </a:r>
          </a:p>
        </p:txBody>
      </p:sp>
    </p:spTree>
    <p:extLst>
      <p:ext uri="{BB962C8B-B14F-4D97-AF65-F5344CB8AC3E}">
        <p14:creationId xmlns:p14="http://schemas.microsoft.com/office/powerpoint/2010/main" val="140641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11511</TotalTime>
  <Words>1439</Words>
  <Application>Microsoft Office PowerPoint</Application>
  <PresentationFormat>Widescreen</PresentationFormat>
  <Paragraphs>301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Daugherty, Alan</dc:creator>
  <cp:lastModifiedBy>Daugherty, Alan</cp:lastModifiedBy>
  <cp:revision>399</cp:revision>
  <dcterms:created xsi:type="dcterms:W3CDTF">2023-01-14T23:53:21Z</dcterms:created>
  <dcterms:modified xsi:type="dcterms:W3CDTF">2023-05-15T19:30:02Z</dcterms:modified>
</cp:coreProperties>
</file>